
<file path=[Content_Types].xml><?xml version="1.0" encoding="utf-8"?>
<Types xmlns="http://schemas.openxmlformats.org/package/2006/content-types">
  <Default Extension="png" ContentType="image/png"/>
  <Default Extension="jpeg" ContentType="image/jpeg"/>
  <Default Extension="glb" ContentType="model/gltf.binary"/>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sldIdLst>
    <p:sldId id="256" r:id="rId2"/>
    <p:sldId id="258" r:id="rId3"/>
    <p:sldId id="259" r:id="rId4"/>
    <p:sldId id="260" r:id="rId5"/>
    <p:sldId id="261" r:id="rId6"/>
    <p:sldId id="262" r:id="rId7"/>
    <p:sldId id="263" r:id="rId8"/>
    <p:sldId id="264" r:id="rId9"/>
    <p:sldId id="265" r:id="rId10"/>
    <p:sldId id="266" r:id="rId11"/>
    <p:sldId id="267" r:id="rId12"/>
    <p:sldId id="269" r:id="rId13"/>
    <p:sldId id="270" r:id="rId14"/>
    <p:sldId id="271" r:id="rId15"/>
    <p:sldId id="272" r:id="rId16"/>
    <p:sldId id="273" r:id="rId17"/>
    <p:sldId id="275" r:id="rId18"/>
    <p:sldId id="276" r:id="rId19"/>
    <p:sldId id="277" r:id="rId20"/>
    <p:sldId id="278" r:id="rId21"/>
    <p:sldId id="279" r:id="rId22"/>
    <p:sldId id="280" r:id="rId23"/>
    <p:sldId id="281" r:id="rId24"/>
    <p:sldId id="282" r:id="rId25"/>
    <p:sldId id="283" r:id="rId26"/>
    <p:sldId id="284" r:id="rId27"/>
    <p:sldId id="285" r:id="rId28"/>
    <p:sldId id="286" r:id="rId29"/>
    <p:sldId id="287" r:id="rId3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4873C"/>
    <a:srgbClr val="3585A7"/>
    <a:srgbClr val="F28C46"/>
    <a:srgbClr val="3583A6"/>
    <a:srgbClr val="461A4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72" d="100"/>
          <a:sy n="72" d="100"/>
        </p:scale>
        <p:origin x="72" y="1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1751012" y="1300785"/>
            <a:ext cx="8689976" cy="2509213"/>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133DE4B-68D7-4BE4-96ED-6738631A13EE}" type="datetimeFigureOut">
              <a:rPr lang="en-IN" smtClean="0"/>
              <a:t>17-11-2023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0E05FEB-BC7C-4E82-9FB3-C18FD90E5009}" type="slidenum">
              <a:rPr lang="en-IN" smtClean="0"/>
              <a:t>‹#›</a:t>
            </a:fld>
            <a:endParaRPr lang="en-IN"/>
          </a:p>
        </p:txBody>
      </p:sp>
    </p:spTree>
    <p:extLst>
      <p:ext uri="{BB962C8B-B14F-4D97-AF65-F5344CB8AC3E}">
        <p14:creationId xmlns:p14="http://schemas.microsoft.com/office/powerpoint/2010/main" val="36526937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133DE4B-68D7-4BE4-96ED-6738631A13EE}" type="datetimeFigureOut">
              <a:rPr lang="en-IN" smtClean="0"/>
              <a:t>17-11-2023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0E05FEB-BC7C-4E82-9FB3-C18FD90E5009}" type="slidenum">
              <a:rPr lang="en-IN" smtClean="0"/>
              <a:t>‹#›</a:t>
            </a:fld>
            <a:endParaRPr lang="en-IN"/>
          </a:p>
        </p:txBody>
      </p:sp>
    </p:spTree>
    <p:extLst>
      <p:ext uri="{BB962C8B-B14F-4D97-AF65-F5344CB8AC3E}">
        <p14:creationId xmlns:p14="http://schemas.microsoft.com/office/powerpoint/2010/main" val="15519465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133DE4B-68D7-4BE4-96ED-6738631A13EE}" type="datetimeFigureOut">
              <a:rPr lang="en-IN" smtClean="0"/>
              <a:t>17-11-2023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0E05FEB-BC7C-4E82-9FB3-C18FD90E5009}" type="slidenum">
              <a:rPr lang="en-IN" smtClean="0"/>
              <a:t>‹#›</a:t>
            </a:fld>
            <a:endParaRPr lang="en-IN"/>
          </a:p>
        </p:txBody>
      </p:sp>
    </p:spTree>
    <p:extLst>
      <p:ext uri="{BB962C8B-B14F-4D97-AF65-F5344CB8AC3E}">
        <p14:creationId xmlns:p14="http://schemas.microsoft.com/office/powerpoint/2010/main" val="26123791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133DE4B-68D7-4BE4-96ED-6738631A13EE}" type="datetimeFigureOut">
              <a:rPr lang="en-IN" smtClean="0"/>
              <a:t>17-11-2023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0E05FEB-BC7C-4E82-9FB3-C18FD90E5009}" type="slidenum">
              <a:rPr lang="en-IN" smtClean="0"/>
              <a:t>‹#›</a:t>
            </a:fld>
            <a:endParaRPr lang="en-IN"/>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3420790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133DE4B-68D7-4BE4-96ED-6738631A13EE}" type="datetimeFigureOut">
              <a:rPr lang="en-IN" smtClean="0"/>
              <a:t>17-11-2023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0E05FEB-BC7C-4E82-9FB3-C18FD90E5009}" type="slidenum">
              <a:rPr lang="en-IN" smtClean="0"/>
              <a:t>‹#›</a:t>
            </a:fld>
            <a:endParaRPr lang="en-IN"/>
          </a:p>
        </p:txBody>
      </p:sp>
    </p:spTree>
    <p:extLst>
      <p:ext uri="{BB962C8B-B14F-4D97-AF65-F5344CB8AC3E}">
        <p14:creationId xmlns:p14="http://schemas.microsoft.com/office/powerpoint/2010/main" val="89684403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6133DE4B-68D7-4BE4-96ED-6738631A13EE}" type="datetimeFigureOut">
              <a:rPr lang="en-IN" smtClean="0"/>
              <a:t>17-11-2023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A0E05FEB-BC7C-4E82-9FB3-C18FD90E5009}" type="slidenum">
              <a:rPr lang="en-IN" smtClean="0"/>
              <a:t>‹#›</a:t>
            </a:fld>
            <a:endParaRPr lang="en-IN"/>
          </a:p>
        </p:txBody>
      </p:sp>
    </p:spTree>
    <p:extLst>
      <p:ext uri="{BB962C8B-B14F-4D97-AF65-F5344CB8AC3E}">
        <p14:creationId xmlns:p14="http://schemas.microsoft.com/office/powerpoint/2010/main" val="120422926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6133DE4B-68D7-4BE4-96ED-6738631A13EE}" type="datetimeFigureOut">
              <a:rPr lang="en-IN" smtClean="0"/>
              <a:t>17-11-2023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A0E05FEB-BC7C-4E82-9FB3-C18FD90E5009}" type="slidenum">
              <a:rPr lang="en-IN" smtClean="0"/>
              <a:t>‹#›</a:t>
            </a:fld>
            <a:endParaRPr lang="en-IN"/>
          </a:p>
        </p:txBody>
      </p:sp>
    </p:spTree>
    <p:extLst>
      <p:ext uri="{BB962C8B-B14F-4D97-AF65-F5344CB8AC3E}">
        <p14:creationId xmlns:p14="http://schemas.microsoft.com/office/powerpoint/2010/main" val="328749513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133DE4B-68D7-4BE4-96ED-6738631A13EE}" type="datetimeFigureOut">
              <a:rPr lang="en-IN" smtClean="0"/>
              <a:t>17-11-2023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0E05FEB-BC7C-4E82-9FB3-C18FD90E5009}" type="slidenum">
              <a:rPr lang="en-IN" smtClean="0"/>
              <a:t>‹#›</a:t>
            </a:fld>
            <a:endParaRPr lang="en-IN"/>
          </a:p>
        </p:txBody>
      </p:sp>
    </p:spTree>
    <p:extLst>
      <p:ext uri="{BB962C8B-B14F-4D97-AF65-F5344CB8AC3E}">
        <p14:creationId xmlns:p14="http://schemas.microsoft.com/office/powerpoint/2010/main" val="133225051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133DE4B-68D7-4BE4-96ED-6738631A13EE}" type="datetimeFigureOut">
              <a:rPr lang="en-IN" smtClean="0"/>
              <a:t>17-11-2023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0E05FEB-BC7C-4E82-9FB3-C18FD90E5009}" type="slidenum">
              <a:rPr lang="en-IN" smtClean="0"/>
              <a:t>‹#›</a:t>
            </a:fld>
            <a:endParaRPr lang="en-IN"/>
          </a:p>
        </p:txBody>
      </p:sp>
    </p:spTree>
    <p:extLst>
      <p:ext uri="{BB962C8B-B14F-4D97-AF65-F5344CB8AC3E}">
        <p14:creationId xmlns:p14="http://schemas.microsoft.com/office/powerpoint/2010/main" val="45648583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133DE4B-68D7-4BE4-96ED-6738631A13EE}" type="datetimeFigureOut">
              <a:rPr lang="en-IN" smtClean="0"/>
              <a:t>17-11-2023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0E05FEB-BC7C-4E82-9FB3-C18FD90E5009}" type="slidenum">
              <a:rPr lang="en-IN" smtClean="0"/>
              <a:t>‹#›</a:t>
            </a:fld>
            <a:endParaRPr lang="en-IN"/>
          </a:p>
        </p:txBody>
      </p:sp>
    </p:spTree>
    <p:extLst>
      <p:ext uri="{BB962C8B-B14F-4D97-AF65-F5344CB8AC3E}">
        <p14:creationId xmlns:p14="http://schemas.microsoft.com/office/powerpoint/2010/main" val="30369872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133DE4B-68D7-4BE4-96ED-6738631A13EE}" type="datetimeFigureOut">
              <a:rPr lang="en-IN" smtClean="0"/>
              <a:t>17-11-2023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0E05FEB-BC7C-4E82-9FB3-C18FD90E5009}" type="slidenum">
              <a:rPr lang="en-IN" smtClean="0"/>
              <a:t>‹#›</a:t>
            </a:fld>
            <a:endParaRPr lang="en-IN"/>
          </a:p>
        </p:txBody>
      </p:sp>
    </p:spTree>
    <p:extLst>
      <p:ext uri="{BB962C8B-B14F-4D97-AF65-F5344CB8AC3E}">
        <p14:creationId xmlns:p14="http://schemas.microsoft.com/office/powerpoint/2010/main" val="7762841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en-US"/>
              <a:t>Click to edit Master title style</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133DE4B-68D7-4BE4-96ED-6738631A13EE}" type="datetimeFigureOut">
              <a:rPr lang="en-IN" smtClean="0"/>
              <a:t>17-11-2023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0E05FEB-BC7C-4E82-9FB3-C18FD90E5009}" type="slidenum">
              <a:rPr lang="en-IN" smtClean="0"/>
              <a:t>‹#›</a:t>
            </a:fld>
            <a:endParaRPr lang="en-IN"/>
          </a:p>
        </p:txBody>
      </p:sp>
    </p:spTree>
    <p:extLst>
      <p:ext uri="{BB962C8B-B14F-4D97-AF65-F5344CB8AC3E}">
        <p14:creationId xmlns:p14="http://schemas.microsoft.com/office/powerpoint/2010/main" val="18078965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133DE4B-68D7-4BE4-96ED-6738631A13EE}" type="datetimeFigureOut">
              <a:rPr lang="en-IN" smtClean="0"/>
              <a:t>17-11-2023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0E05FEB-BC7C-4E82-9FB3-C18FD90E5009}" type="slidenum">
              <a:rPr lang="en-IN" smtClean="0"/>
              <a:t>‹#›</a:t>
            </a:fld>
            <a:endParaRPr lang="en-IN"/>
          </a:p>
        </p:txBody>
      </p:sp>
    </p:spTree>
    <p:extLst>
      <p:ext uri="{BB962C8B-B14F-4D97-AF65-F5344CB8AC3E}">
        <p14:creationId xmlns:p14="http://schemas.microsoft.com/office/powerpoint/2010/main" val="25526984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3"/>
          <p:cNvSpPr>
            <a:spLocks noGrp="1"/>
          </p:cNvSpPr>
          <p:nvPr>
            <p:ph sz="quarter" idx="13"/>
          </p:nvPr>
        </p:nvSpPr>
        <p:spPr>
          <a:xfrm>
            <a:off x="913774" y="3051012"/>
            <a:ext cx="5106027"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5"/>
          <p:cNvSpPr>
            <a:spLocks noGrp="1"/>
          </p:cNvSpPr>
          <p:nvPr>
            <p:ph sz="quarter" idx="14"/>
          </p:nvPr>
        </p:nvSpPr>
        <p:spPr>
          <a:xfrm>
            <a:off x="6172200" y="3051012"/>
            <a:ext cx="5105401"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133DE4B-68D7-4BE4-96ED-6738631A13EE}" type="datetimeFigureOut">
              <a:rPr lang="en-IN" smtClean="0"/>
              <a:t>17-11-2023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A0E05FEB-BC7C-4E82-9FB3-C18FD90E5009}" type="slidenum">
              <a:rPr lang="en-IN" smtClean="0"/>
              <a:t>‹#›</a:t>
            </a:fld>
            <a:endParaRPr lang="en-IN"/>
          </a:p>
        </p:txBody>
      </p:sp>
    </p:spTree>
    <p:extLst>
      <p:ext uri="{BB962C8B-B14F-4D97-AF65-F5344CB8AC3E}">
        <p14:creationId xmlns:p14="http://schemas.microsoft.com/office/powerpoint/2010/main" val="33315062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133DE4B-68D7-4BE4-96ED-6738631A13EE}" type="datetimeFigureOut">
              <a:rPr lang="en-IN" smtClean="0"/>
              <a:t>17-11-2023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A0E05FEB-BC7C-4E82-9FB3-C18FD90E5009}" type="slidenum">
              <a:rPr lang="en-IN" smtClean="0"/>
              <a:t>‹#›</a:t>
            </a:fld>
            <a:endParaRPr lang="en-IN"/>
          </a:p>
        </p:txBody>
      </p:sp>
    </p:spTree>
    <p:extLst>
      <p:ext uri="{BB962C8B-B14F-4D97-AF65-F5344CB8AC3E}">
        <p14:creationId xmlns:p14="http://schemas.microsoft.com/office/powerpoint/2010/main" val="25556793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6133DE4B-68D7-4BE4-96ED-6738631A13EE}" type="datetimeFigureOut">
              <a:rPr lang="en-IN" smtClean="0"/>
              <a:t>17-11-2023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A0E05FEB-BC7C-4E82-9FB3-C18FD90E5009}" type="slidenum">
              <a:rPr lang="en-IN" smtClean="0"/>
              <a:t>‹#›</a:t>
            </a:fld>
            <a:endParaRPr lang="en-IN"/>
          </a:p>
        </p:txBody>
      </p:sp>
    </p:spTree>
    <p:extLst>
      <p:ext uri="{BB962C8B-B14F-4D97-AF65-F5344CB8AC3E}">
        <p14:creationId xmlns:p14="http://schemas.microsoft.com/office/powerpoint/2010/main" val="32775023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en-US"/>
              <a:t>Click to edit Master title style</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133DE4B-68D7-4BE4-96ED-6738631A13EE}" type="datetimeFigureOut">
              <a:rPr lang="en-IN" smtClean="0"/>
              <a:t>17-11-2023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0E05FEB-BC7C-4E82-9FB3-C18FD90E5009}" type="slidenum">
              <a:rPr lang="en-IN" smtClean="0"/>
              <a:t>‹#›</a:t>
            </a:fld>
            <a:endParaRPr lang="en-IN"/>
          </a:p>
        </p:txBody>
      </p:sp>
    </p:spTree>
    <p:extLst>
      <p:ext uri="{BB962C8B-B14F-4D97-AF65-F5344CB8AC3E}">
        <p14:creationId xmlns:p14="http://schemas.microsoft.com/office/powerpoint/2010/main" val="11864106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133DE4B-68D7-4BE4-96ED-6738631A13EE}" type="datetimeFigureOut">
              <a:rPr lang="en-IN" smtClean="0"/>
              <a:t>17-11-2023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0E05FEB-BC7C-4E82-9FB3-C18FD90E5009}" type="slidenum">
              <a:rPr lang="en-IN" smtClean="0"/>
              <a:t>‹#›</a:t>
            </a:fld>
            <a:endParaRPr lang="en-IN"/>
          </a:p>
        </p:txBody>
      </p:sp>
    </p:spTree>
    <p:extLst>
      <p:ext uri="{BB962C8B-B14F-4D97-AF65-F5344CB8AC3E}">
        <p14:creationId xmlns:p14="http://schemas.microsoft.com/office/powerpoint/2010/main" val="15776761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20">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6133DE4B-68D7-4BE4-96ED-6738631A13EE}" type="datetimeFigureOut">
              <a:rPr lang="en-IN" smtClean="0"/>
              <a:t>17-11-2023</a:t>
            </a:fld>
            <a:endParaRPr lang="en-IN"/>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en-IN"/>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A0E05FEB-BC7C-4E82-9FB3-C18FD90E5009}" type="slidenum">
              <a:rPr lang="en-IN" smtClean="0"/>
              <a:t>‹#›</a:t>
            </a:fld>
            <a:endParaRPr lang="en-IN"/>
          </a:p>
        </p:txBody>
      </p:sp>
    </p:spTree>
    <p:extLst>
      <p:ext uri="{BB962C8B-B14F-4D97-AF65-F5344CB8AC3E}">
        <p14:creationId xmlns:p14="http://schemas.microsoft.com/office/powerpoint/2010/main" val="3924532893"/>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 id="2147483696" r:id="rId18"/>
  </p:sldLayoutIdLst>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microsoft.com/office/2017/06/relationships/model3d" Target="../media/model3d1.glb"/><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9.png"/><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0.png"/><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1.png"/><Relationship Id="rId1" Type="http://schemas.openxmlformats.org/officeDocument/2006/relationships/slideLayout" Target="../slideLayouts/slideLayout18.xml"/><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3.png"/><Relationship Id="rId1" Type="http://schemas.openxmlformats.org/officeDocument/2006/relationships/slideLayout" Target="../slideLayouts/slideLayout18.xml"/><Relationship Id="rId5" Type="http://schemas.openxmlformats.org/officeDocument/2006/relationships/image" Target="../media/image25.png"/><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6.png"/><Relationship Id="rId1" Type="http://schemas.openxmlformats.org/officeDocument/2006/relationships/slideLayout" Target="../slideLayouts/slideLayout18.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0.png"/><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6.png"/><Relationship Id="rId1" Type="http://schemas.openxmlformats.org/officeDocument/2006/relationships/slideLayout" Target="../slideLayouts/slideLayout18.xml"/><Relationship Id="rId5" Type="http://schemas.openxmlformats.org/officeDocument/2006/relationships/image" Target="../media/image33.png"/><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40.png"/></Relationships>
</file>

<file path=ppt/slides/_rels/slide2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4.jp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5.jp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6.jp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8.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8.xml"/><Relationship Id="rId5" Type="http://schemas.openxmlformats.org/officeDocument/2006/relationships/image" Target="../media/image6.pn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8.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4.png"/><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5.png"/><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8.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8.png"/><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E848C-7925-4CD9-847E-CA6851FB3902}"/>
              </a:ext>
            </a:extLst>
          </p:cNvPr>
          <p:cNvSpPr>
            <a:spLocks noGrp="1"/>
          </p:cNvSpPr>
          <p:nvPr>
            <p:ph type="ctrTitle"/>
          </p:nvPr>
        </p:nvSpPr>
        <p:spPr>
          <a:xfrm>
            <a:off x="1515123" y="2438476"/>
            <a:ext cx="9004917" cy="990523"/>
          </a:xfrm>
        </p:spPr>
        <p:txBody>
          <a:bodyPr>
            <a:normAutofit fontScale="90000"/>
          </a:bodyPr>
          <a:lstStyle/>
          <a:p>
            <a:pPr algn="just"/>
            <a:r>
              <a:rPr lang="en-US" b="1" u="sng" dirty="0">
                <a:solidFill>
                  <a:srgbClr val="3583A6"/>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Data Science Project P-302</a:t>
            </a:r>
            <a:endParaRPr lang="en-IN" b="1" u="sng" dirty="0">
              <a:solidFill>
                <a:srgbClr val="3583A6"/>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25DA4E0E-7F5A-4B07-B434-7DD9318BB191}"/>
              </a:ext>
            </a:extLst>
          </p:cNvPr>
          <p:cNvSpPr>
            <a:spLocks noGrp="1"/>
          </p:cNvSpPr>
          <p:nvPr>
            <p:ph type="subTitle" idx="1"/>
          </p:nvPr>
        </p:nvSpPr>
        <p:spPr>
          <a:xfrm>
            <a:off x="1593541" y="3428999"/>
            <a:ext cx="9004917" cy="1094249"/>
          </a:xfrm>
        </p:spPr>
        <p:txBody>
          <a:bodyPr>
            <a:normAutofit fontScale="85000" lnSpcReduction="20000"/>
          </a:bodyPr>
          <a:lstStyle/>
          <a:p>
            <a:r>
              <a:rPr lang="en-IN" sz="3600" u="sng" dirty="0">
                <a:solidFill>
                  <a:srgbClr val="F28C46"/>
                </a:solidFill>
                <a:effectLst/>
                <a:latin typeface="Times New Roman" panose="02020603050405020304" pitchFamily="18" charset="0"/>
                <a:ea typeface="Arial" panose="020B0604020202020204" pitchFamily="34" charset="0"/>
                <a:cs typeface="Times New Roman" panose="02020603050405020304" pitchFamily="18" charset="0"/>
              </a:rPr>
              <a:t>Title:</a:t>
            </a:r>
            <a:r>
              <a:rPr lang="en-IN" sz="3600" dirty="0">
                <a:solidFill>
                  <a:srgbClr val="F28C46"/>
                </a:solidFill>
                <a:effectLst/>
                <a:latin typeface="Times New Roman" panose="02020603050405020304" pitchFamily="18" charset="0"/>
                <a:ea typeface="Arial" panose="020B0604020202020204" pitchFamily="34" charset="0"/>
                <a:cs typeface="Times New Roman" panose="02020603050405020304" pitchFamily="18" charset="0"/>
              </a:rPr>
              <a:t> Creating Clusters on Global Development Measurement </a:t>
            </a:r>
            <a:endParaRPr lang="en-IN" sz="3600" dirty="0">
              <a:solidFill>
                <a:srgbClr val="F28C46"/>
              </a:solidFill>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m3d="http://schemas.microsoft.com/office/drawing/2017/model3d" xmlns="" Requires="am3d">
          <p:graphicFrame>
            <p:nvGraphicFramePr>
              <p:cNvPr id="4" name="3D Model 3" descr="The Earth">
                <a:extLst>
                  <a:ext uri="{FF2B5EF4-FFF2-40B4-BE49-F238E27FC236}">
                    <a16:creationId xmlns:a16="http://schemas.microsoft.com/office/drawing/2014/main" id="{AA21A8C1-4D1A-430B-B151-8143D61BD909}"/>
                  </a:ext>
                </a:extLst>
              </p:cNvPr>
              <p:cNvGraphicFramePr>
                <a:graphicFrameLocks noChangeAspect="1"/>
              </p:cNvGraphicFramePr>
              <p:nvPr>
                <p:extLst>
                  <p:ext uri="{D42A27DB-BD31-4B8C-83A1-F6EECF244321}">
                    <p14:modId xmlns:p14="http://schemas.microsoft.com/office/powerpoint/2010/main" val="2471671891"/>
                  </p:ext>
                </p:extLst>
              </p:nvPr>
            </p:nvGraphicFramePr>
            <p:xfrm>
              <a:off x="4995997" y="101463"/>
              <a:ext cx="2200006" cy="2215609"/>
            </p:xfrm>
            <a:graphic>
              <a:graphicData uri="http://schemas.microsoft.com/office/drawing/2017/model3d">
                <am3d:model3d r:embed="rId2">
                  <am3d:spPr>
                    <a:xfrm>
                      <a:off x="0" y="0"/>
                      <a:ext cx="2200006" cy="2215609"/>
                    </a:xfrm>
                    <a:prstGeom prst="rect">
                      <a:avLst/>
                    </a:prstGeom>
                  </am3d:spPr>
                  <am3d:camera>
                    <am3d:pos x="0" y="0" z="80516301"/>
                    <am3d:up dx="0" dy="36000000" dz="0"/>
                    <am3d:lookAt x="0" y="0" z="0"/>
                    <am3d:perspective fov="2700000"/>
                  </am3d:camera>
                  <am3d:trans>
                    <am3d:meterPerModelUnit n="4920067" d="1000000"/>
                    <am3d:preTrans dx="19744" dy="-17995985" dz="103"/>
                    <am3d:scale>
                      <am3d:sx n="1000000" d="1000000"/>
                      <am3d:sy n="1000000" d="1000000"/>
                      <am3d:sz n="1000000" d="1000000"/>
                    </am3d:scale>
                    <am3d:rot ax="1812864" ay="295423" az="171684"/>
                    <am3d:postTrans dx="0" dy="0" dz="0"/>
                  </am3d:trans>
                  <am3d:raster rName="Office3DRenderer" rVer="16.0.8326">
                    <am3d:blip r:embed="rId3"/>
                  </am3d:raster>
                  <am3d:objViewport viewportSz="386951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3" descr="The Earth">
                <a:extLst>
                  <a:ext uri="{FF2B5EF4-FFF2-40B4-BE49-F238E27FC236}">
                    <a16:creationId xmlns:a16="http://schemas.microsoft.com/office/drawing/2014/main" id="{AA21A8C1-4D1A-430B-B151-8143D61BD909}"/>
                  </a:ext>
                </a:extLst>
              </p:cNvPr>
              <p:cNvPicPr>
                <a:picLocks noGrp="1" noRot="1" noChangeAspect="1" noMove="1" noResize="1" noEditPoints="1" noAdjustHandles="1" noChangeArrowheads="1" noChangeShapeType="1" noCrop="1"/>
              </p:cNvPicPr>
              <p:nvPr/>
            </p:nvPicPr>
            <p:blipFill>
              <a:blip r:embed="rId4"/>
              <a:stretch>
                <a:fillRect/>
              </a:stretch>
            </p:blipFill>
            <p:spPr>
              <a:xfrm>
                <a:off x="4995997" y="101463"/>
                <a:ext cx="2200006" cy="2215609"/>
              </a:xfrm>
              <a:prstGeom prst="rect">
                <a:avLst/>
              </a:prstGeom>
            </p:spPr>
          </p:pic>
        </mc:Fallback>
      </mc:AlternateContent>
      <p:pic>
        <p:nvPicPr>
          <p:cNvPr id="5" name="Google Shape;363;p5">
            <a:extLst>
              <a:ext uri="{FF2B5EF4-FFF2-40B4-BE49-F238E27FC236}">
                <a16:creationId xmlns:a16="http://schemas.microsoft.com/office/drawing/2014/main" id="{68E133C7-6D79-4DB7-8B08-3174351D347B}"/>
              </a:ext>
            </a:extLst>
          </p:cNvPr>
          <p:cNvPicPr preferRelativeResize="0"/>
          <p:nvPr/>
        </p:nvPicPr>
        <p:blipFill rotWithShape="1">
          <a:blip r:embed="rId5">
            <a:alphaModFix/>
          </a:blip>
          <a:srcRect/>
          <a:stretch/>
        </p:blipFill>
        <p:spPr>
          <a:xfrm>
            <a:off x="11004949" y="0"/>
            <a:ext cx="1187051" cy="411359"/>
          </a:xfrm>
          <a:prstGeom prst="rect">
            <a:avLst/>
          </a:prstGeom>
          <a:noFill/>
          <a:ln>
            <a:noFill/>
          </a:ln>
        </p:spPr>
      </p:pic>
      <p:sp>
        <p:nvSpPr>
          <p:cNvPr id="7" name="TextBox 6">
            <a:extLst>
              <a:ext uri="{FF2B5EF4-FFF2-40B4-BE49-F238E27FC236}">
                <a16:creationId xmlns:a16="http://schemas.microsoft.com/office/drawing/2014/main" id="{DB8AF8DA-DB36-405E-A368-901C5FA095AF}"/>
              </a:ext>
            </a:extLst>
          </p:cNvPr>
          <p:cNvSpPr txBox="1"/>
          <p:nvPr/>
        </p:nvSpPr>
        <p:spPr>
          <a:xfrm>
            <a:off x="1402472" y="4603147"/>
            <a:ext cx="9687524"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Group </a:t>
            </a:r>
            <a:r>
              <a:rPr lang="en-US" dirty="0" smtClean="0">
                <a:latin typeface="Times New Roman" panose="02020603050405020304" pitchFamily="18" charset="0"/>
                <a:cs typeface="Times New Roman" panose="02020603050405020304" pitchFamily="18" charset="0"/>
              </a:rPr>
              <a:t>2: Dr. Renu Maan, Mr. </a:t>
            </a:r>
            <a:r>
              <a:rPr lang="en-US" dirty="0" err="1" smtClean="0">
                <a:latin typeface="Times New Roman" panose="02020603050405020304" pitchFamily="18" charset="0"/>
                <a:cs typeface="Times New Roman" panose="02020603050405020304" pitchFamily="18" charset="0"/>
              </a:rPr>
              <a:t>Ritik</a:t>
            </a:r>
            <a:r>
              <a:rPr lang="en-US" dirty="0" smtClean="0">
                <a:latin typeface="Times New Roman" panose="02020603050405020304" pitchFamily="18" charset="0"/>
                <a:cs typeface="Times New Roman" panose="02020603050405020304" pitchFamily="18" charset="0"/>
              </a:rPr>
              <a:t> Sunil </a:t>
            </a:r>
            <a:r>
              <a:rPr lang="en-US" dirty="0" err="1" smtClean="0">
                <a:latin typeface="Times New Roman" panose="02020603050405020304" pitchFamily="18" charset="0"/>
                <a:cs typeface="Times New Roman" panose="02020603050405020304" pitchFamily="18" charset="0"/>
              </a:rPr>
              <a:t>Parate</a:t>
            </a:r>
            <a:r>
              <a:rPr lang="en-US" dirty="0" smtClean="0">
                <a:latin typeface="Times New Roman" panose="02020603050405020304" pitchFamily="18" charset="0"/>
                <a:cs typeface="Times New Roman" panose="02020603050405020304" pitchFamily="18" charset="0"/>
              </a:rPr>
              <a:t>, Mr. </a:t>
            </a:r>
            <a:r>
              <a:rPr lang="en-US" dirty="0" err="1" smtClean="0">
                <a:latin typeface="Times New Roman" panose="02020603050405020304" pitchFamily="18" charset="0"/>
                <a:cs typeface="Times New Roman" panose="02020603050405020304" pitchFamily="18" charset="0"/>
              </a:rPr>
              <a:t>Kudipud</a:t>
            </a:r>
            <a:r>
              <a:rPr lang="en-US" dirty="0" smtClean="0">
                <a:latin typeface="Times New Roman" panose="02020603050405020304" pitchFamily="18" charset="0"/>
                <a:cs typeface="Times New Roman" panose="02020603050405020304" pitchFamily="18" charset="0"/>
              </a:rPr>
              <a:t> Sai Shiva, Mr. </a:t>
            </a:r>
            <a:r>
              <a:rPr lang="en-US" dirty="0" err="1" smtClean="0">
                <a:latin typeface="Times New Roman" panose="02020603050405020304" pitchFamily="18" charset="0"/>
                <a:cs typeface="Times New Roman" panose="02020603050405020304" pitchFamily="18" charset="0"/>
              </a:rPr>
              <a:t>Madiga</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Poorna</a:t>
            </a:r>
            <a:r>
              <a:rPr lang="en-US" dirty="0" smtClean="0">
                <a:latin typeface="Times New Roman" panose="02020603050405020304" pitchFamily="18" charset="0"/>
                <a:cs typeface="Times New Roman" panose="02020603050405020304" pitchFamily="18" charset="0"/>
              </a:rPr>
              <a:t> Chandra </a:t>
            </a:r>
            <a:endParaRPr lang="en-IN"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DB8AF8DA-DB36-405E-A368-901C5FA095AF}"/>
              </a:ext>
            </a:extLst>
          </p:cNvPr>
          <p:cNvSpPr txBox="1"/>
          <p:nvPr/>
        </p:nvSpPr>
        <p:spPr>
          <a:xfrm>
            <a:off x="3676971" y="5052378"/>
            <a:ext cx="4927824" cy="369332"/>
          </a:xfrm>
          <a:prstGeom prst="rect">
            <a:avLst/>
          </a:prstGeom>
          <a:noFill/>
        </p:spPr>
        <p:txBody>
          <a:bodyPr wrap="none" rtlCol="0">
            <a:spAutoFit/>
          </a:bodyPr>
          <a:lstStyle/>
          <a:p>
            <a:r>
              <a:rPr lang="en-US" u="sng" dirty="0" smtClean="0">
                <a:solidFill>
                  <a:srgbClr val="C00000"/>
                </a:solidFill>
                <a:latin typeface="Times New Roman" panose="02020603050405020304" pitchFamily="18" charset="0"/>
                <a:cs typeface="Times New Roman" panose="02020603050405020304" pitchFamily="18" charset="0"/>
              </a:rPr>
              <a:t>Mentors</a:t>
            </a:r>
            <a:r>
              <a:rPr lang="en-US" u="sng" dirty="0" smtClean="0">
                <a:solidFill>
                  <a:srgbClr val="C00000"/>
                </a:solidFill>
                <a:latin typeface="Times New Roman" panose="02020603050405020304" pitchFamily="18" charset="0"/>
                <a:cs typeface="Times New Roman" panose="02020603050405020304" pitchFamily="18" charset="0"/>
              </a:rPr>
              <a:t>: Mr. Varun </a:t>
            </a:r>
            <a:r>
              <a:rPr lang="en-US" u="sng" dirty="0" err="1" smtClean="0">
                <a:solidFill>
                  <a:srgbClr val="C00000"/>
                </a:solidFill>
                <a:latin typeface="Times New Roman" panose="02020603050405020304" pitchFamily="18" charset="0"/>
                <a:cs typeface="Times New Roman" panose="02020603050405020304" pitchFamily="18" charset="0"/>
              </a:rPr>
              <a:t>Vennelaganti</a:t>
            </a:r>
            <a:r>
              <a:rPr lang="en-US" u="sng" dirty="0" smtClean="0">
                <a:solidFill>
                  <a:srgbClr val="C00000"/>
                </a:solidFill>
                <a:latin typeface="Times New Roman" panose="02020603050405020304" pitchFamily="18" charset="0"/>
                <a:cs typeface="Times New Roman" panose="02020603050405020304" pitchFamily="18" charset="0"/>
              </a:rPr>
              <a:t> and Ms. K.S. Siri</a:t>
            </a:r>
            <a:endParaRPr lang="en-IN" u="sng" dirty="0">
              <a:solidFill>
                <a:srgbClr val="C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98569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6A484C0-63AE-49C6-B84C-9B865C97F162}"/>
              </a:ext>
            </a:extLst>
          </p:cNvPr>
          <p:cNvPicPr>
            <a:picLocks noChangeAspect="1"/>
          </p:cNvPicPr>
          <p:nvPr/>
        </p:nvPicPr>
        <p:blipFill>
          <a:blip r:embed="rId2"/>
          <a:stretch>
            <a:fillRect/>
          </a:stretch>
        </p:blipFill>
        <p:spPr>
          <a:xfrm>
            <a:off x="8878" y="851117"/>
            <a:ext cx="12192000" cy="4930716"/>
          </a:xfrm>
          <a:prstGeom prst="rect">
            <a:avLst/>
          </a:prstGeom>
        </p:spPr>
      </p:pic>
      <p:sp>
        <p:nvSpPr>
          <p:cNvPr id="8" name="Title 1">
            <a:extLst>
              <a:ext uri="{FF2B5EF4-FFF2-40B4-BE49-F238E27FC236}">
                <a16:creationId xmlns:a16="http://schemas.microsoft.com/office/drawing/2014/main" id="{F1EDC5B2-7AD6-4B5A-A6E7-315943F396AD}"/>
              </a:ext>
            </a:extLst>
          </p:cNvPr>
          <p:cNvSpPr>
            <a:spLocks noGrp="1"/>
          </p:cNvSpPr>
          <p:nvPr>
            <p:ph type="title"/>
          </p:nvPr>
        </p:nvSpPr>
        <p:spPr>
          <a:xfrm>
            <a:off x="2489077" y="44390"/>
            <a:ext cx="7231602" cy="753460"/>
          </a:xfrm>
        </p:spPr>
        <p:txBody>
          <a:bodyPr>
            <a:normAutofit fontScale="90000"/>
          </a:bodyPr>
          <a:lstStyle/>
          <a:p>
            <a:pPr algn="ctr"/>
            <a:r>
              <a:rPr lang="en-US" b="1" dirty="0"/>
              <a:t>Exploratory Data Analysis(EDA)</a:t>
            </a:r>
            <a:endParaRPr lang="en-IN" b="1" dirty="0"/>
          </a:p>
        </p:txBody>
      </p:sp>
      <p:pic>
        <p:nvPicPr>
          <p:cNvPr id="4" name="Google Shape;363;p5">
            <a:extLst>
              <a:ext uri="{FF2B5EF4-FFF2-40B4-BE49-F238E27FC236}">
                <a16:creationId xmlns:a16="http://schemas.microsoft.com/office/drawing/2014/main" id="{595895CB-ED3E-4688-8BD0-EE73456C8B37}"/>
              </a:ext>
            </a:extLst>
          </p:cNvPr>
          <p:cNvPicPr preferRelativeResize="0"/>
          <p:nvPr/>
        </p:nvPicPr>
        <p:blipFill rotWithShape="1">
          <a:blip r:embed="rId3">
            <a:alphaModFix/>
          </a:blip>
          <a:srcRect/>
          <a:stretch/>
        </p:blipFill>
        <p:spPr>
          <a:xfrm>
            <a:off x="11004949" y="0"/>
            <a:ext cx="1187051" cy="411359"/>
          </a:xfrm>
          <a:prstGeom prst="rect">
            <a:avLst/>
          </a:prstGeom>
          <a:noFill/>
          <a:ln>
            <a:noFill/>
          </a:ln>
        </p:spPr>
      </p:pic>
      <p:sp>
        <p:nvSpPr>
          <p:cNvPr id="2" name="TextBox 1">
            <a:extLst>
              <a:ext uri="{FF2B5EF4-FFF2-40B4-BE49-F238E27FC236}">
                <a16:creationId xmlns:a16="http://schemas.microsoft.com/office/drawing/2014/main" id="{E7BD3854-D59C-4383-A333-CDFA7115B1B2}"/>
              </a:ext>
            </a:extLst>
          </p:cNvPr>
          <p:cNvSpPr txBox="1"/>
          <p:nvPr/>
        </p:nvSpPr>
        <p:spPr>
          <a:xfrm>
            <a:off x="1355525" y="5829110"/>
            <a:ext cx="9480949" cy="646331"/>
          </a:xfrm>
          <a:prstGeom prst="rect">
            <a:avLst/>
          </a:prstGeom>
          <a:noFill/>
        </p:spPr>
        <p:txBody>
          <a:bodyPr wrap="square" rtlCol="0">
            <a:spAutoFit/>
          </a:bodyPr>
          <a:lstStyle/>
          <a:p>
            <a:r>
              <a:rPr lang="en-US" dirty="0"/>
              <a:t>Scaling the Dataset using Robust Scaler. Scaling is required as there are distance calculation involved so scaling gives us accurate predictions.</a:t>
            </a:r>
            <a:endParaRPr lang="en-IN" dirty="0"/>
          </a:p>
        </p:txBody>
      </p:sp>
    </p:spTree>
    <p:extLst>
      <p:ext uri="{BB962C8B-B14F-4D97-AF65-F5344CB8AC3E}">
        <p14:creationId xmlns:p14="http://schemas.microsoft.com/office/powerpoint/2010/main" val="19087793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BC6A5E2-C994-4488-9B0C-A07DC671071A}"/>
              </a:ext>
            </a:extLst>
          </p:cNvPr>
          <p:cNvPicPr>
            <a:picLocks noChangeAspect="1"/>
          </p:cNvPicPr>
          <p:nvPr/>
        </p:nvPicPr>
        <p:blipFill>
          <a:blip r:embed="rId2"/>
          <a:stretch>
            <a:fillRect/>
          </a:stretch>
        </p:blipFill>
        <p:spPr>
          <a:xfrm>
            <a:off x="2533153" y="1979220"/>
            <a:ext cx="7125694" cy="1762371"/>
          </a:xfrm>
          <a:prstGeom prst="rect">
            <a:avLst/>
          </a:prstGeom>
        </p:spPr>
      </p:pic>
      <p:sp>
        <p:nvSpPr>
          <p:cNvPr id="8" name="Title 1">
            <a:extLst>
              <a:ext uri="{FF2B5EF4-FFF2-40B4-BE49-F238E27FC236}">
                <a16:creationId xmlns:a16="http://schemas.microsoft.com/office/drawing/2014/main" id="{67738F0E-7DA0-4EC9-8B3E-0B08D820D700}"/>
              </a:ext>
            </a:extLst>
          </p:cNvPr>
          <p:cNvSpPr>
            <a:spLocks noGrp="1"/>
          </p:cNvSpPr>
          <p:nvPr>
            <p:ph type="title"/>
          </p:nvPr>
        </p:nvSpPr>
        <p:spPr>
          <a:xfrm>
            <a:off x="2489077" y="44390"/>
            <a:ext cx="7231602" cy="753460"/>
          </a:xfrm>
        </p:spPr>
        <p:txBody>
          <a:bodyPr>
            <a:normAutofit fontScale="90000"/>
          </a:bodyPr>
          <a:lstStyle/>
          <a:p>
            <a:pPr algn="ctr"/>
            <a:r>
              <a:rPr lang="en-US" b="1" dirty="0"/>
              <a:t>Exploratory Data Analysis(EDA)</a:t>
            </a:r>
            <a:endParaRPr lang="en-IN" b="1" dirty="0"/>
          </a:p>
        </p:txBody>
      </p:sp>
      <p:pic>
        <p:nvPicPr>
          <p:cNvPr id="4" name="Google Shape;363;p5">
            <a:extLst>
              <a:ext uri="{FF2B5EF4-FFF2-40B4-BE49-F238E27FC236}">
                <a16:creationId xmlns:a16="http://schemas.microsoft.com/office/drawing/2014/main" id="{B11F067E-5FEB-4890-A674-B1FF4EFE7013}"/>
              </a:ext>
            </a:extLst>
          </p:cNvPr>
          <p:cNvPicPr preferRelativeResize="0"/>
          <p:nvPr/>
        </p:nvPicPr>
        <p:blipFill rotWithShape="1">
          <a:blip r:embed="rId3">
            <a:alphaModFix/>
          </a:blip>
          <a:srcRect/>
          <a:stretch/>
        </p:blipFill>
        <p:spPr>
          <a:xfrm>
            <a:off x="11004949" y="0"/>
            <a:ext cx="1187051" cy="411359"/>
          </a:xfrm>
          <a:prstGeom prst="rect">
            <a:avLst/>
          </a:prstGeom>
          <a:noFill/>
          <a:ln>
            <a:noFill/>
          </a:ln>
        </p:spPr>
      </p:pic>
      <p:sp>
        <p:nvSpPr>
          <p:cNvPr id="2" name="TextBox 1">
            <a:extLst>
              <a:ext uri="{FF2B5EF4-FFF2-40B4-BE49-F238E27FC236}">
                <a16:creationId xmlns:a16="http://schemas.microsoft.com/office/drawing/2014/main" id="{BC4B2F55-52DC-44A0-91CE-D49ADCECE1A3}"/>
              </a:ext>
            </a:extLst>
          </p:cNvPr>
          <p:cNvSpPr txBox="1"/>
          <p:nvPr/>
        </p:nvSpPr>
        <p:spPr>
          <a:xfrm>
            <a:off x="558800" y="3946236"/>
            <a:ext cx="11074400" cy="646331"/>
          </a:xfrm>
          <a:prstGeom prst="rect">
            <a:avLst/>
          </a:prstGeom>
          <a:noFill/>
        </p:spPr>
        <p:txBody>
          <a:bodyPr wrap="square" rtlCol="0">
            <a:spAutoFit/>
          </a:bodyPr>
          <a:lstStyle/>
          <a:p>
            <a:r>
              <a:rPr lang="en-US" dirty="0"/>
              <a:t>Clustering would be extremely difficult or say so Impossible with the number of columns we have. Therefore, we are required to do dimensionality reduction to achieve the min columns. We did PCA for reducing the dimensions to 3.</a:t>
            </a:r>
            <a:endParaRPr lang="en-IN" dirty="0"/>
          </a:p>
        </p:txBody>
      </p:sp>
    </p:spTree>
    <p:extLst>
      <p:ext uri="{BB962C8B-B14F-4D97-AF65-F5344CB8AC3E}">
        <p14:creationId xmlns:p14="http://schemas.microsoft.com/office/powerpoint/2010/main" val="30328028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61F67F7-7642-4F05-AE17-C6EA45CBBDB5}"/>
              </a:ext>
            </a:extLst>
          </p:cNvPr>
          <p:cNvPicPr>
            <a:picLocks noChangeAspect="1"/>
          </p:cNvPicPr>
          <p:nvPr/>
        </p:nvPicPr>
        <p:blipFill>
          <a:blip r:embed="rId2"/>
          <a:stretch>
            <a:fillRect/>
          </a:stretch>
        </p:blipFill>
        <p:spPr>
          <a:xfrm>
            <a:off x="484629" y="1085317"/>
            <a:ext cx="4008895" cy="3160451"/>
          </a:xfrm>
          <a:prstGeom prst="rect">
            <a:avLst/>
          </a:prstGeom>
        </p:spPr>
      </p:pic>
      <p:sp>
        <p:nvSpPr>
          <p:cNvPr id="8" name="Title 1">
            <a:extLst>
              <a:ext uri="{FF2B5EF4-FFF2-40B4-BE49-F238E27FC236}">
                <a16:creationId xmlns:a16="http://schemas.microsoft.com/office/drawing/2014/main" id="{509D7A37-6D3A-49BC-925C-9104D3AC64DF}"/>
              </a:ext>
            </a:extLst>
          </p:cNvPr>
          <p:cNvSpPr>
            <a:spLocks noGrp="1"/>
          </p:cNvSpPr>
          <p:nvPr>
            <p:ph type="title"/>
          </p:nvPr>
        </p:nvSpPr>
        <p:spPr>
          <a:xfrm>
            <a:off x="2489077" y="44390"/>
            <a:ext cx="7231602" cy="753460"/>
          </a:xfrm>
        </p:spPr>
        <p:txBody>
          <a:bodyPr>
            <a:normAutofit fontScale="90000"/>
          </a:bodyPr>
          <a:lstStyle/>
          <a:p>
            <a:pPr algn="ctr"/>
            <a:r>
              <a:rPr lang="en-US" b="1" dirty="0"/>
              <a:t>Exploratory Data Analysis(EDA)</a:t>
            </a:r>
            <a:endParaRPr lang="en-IN" b="1" dirty="0"/>
          </a:p>
        </p:txBody>
      </p:sp>
      <p:pic>
        <p:nvPicPr>
          <p:cNvPr id="6" name="Google Shape;363;p5">
            <a:extLst>
              <a:ext uri="{FF2B5EF4-FFF2-40B4-BE49-F238E27FC236}">
                <a16:creationId xmlns:a16="http://schemas.microsoft.com/office/drawing/2014/main" id="{D1A7B0A6-3F7B-480F-A44E-CE1D8F3BEDB6}"/>
              </a:ext>
            </a:extLst>
          </p:cNvPr>
          <p:cNvPicPr preferRelativeResize="0"/>
          <p:nvPr/>
        </p:nvPicPr>
        <p:blipFill rotWithShape="1">
          <a:blip r:embed="rId3">
            <a:alphaModFix/>
          </a:blip>
          <a:srcRect/>
          <a:stretch/>
        </p:blipFill>
        <p:spPr>
          <a:xfrm>
            <a:off x="11004949" y="0"/>
            <a:ext cx="1187051" cy="411359"/>
          </a:xfrm>
          <a:prstGeom prst="rect">
            <a:avLst/>
          </a:prstGeom>
          <a:noFill/>
          <a:ln>
            <a:noFill/>
          </a:ln>
        </p:spPr>
      </p:pic>
      <p:sp>
        <p:nvSpPr>
          <p:cNvPr id="2" name="TextBox 1">
            <a:extLst>
              <a:ext uri="{FF2B5EF4-FFF2-40B4-BE49-F238E27FC236}">
                <a16:creationId xmlns:a16="http://schemas.microsoft.com/office/drawing/2014/main" id="{01D6DC80-7418-45DC-892C-2426F1836E4D}"/>
              </a:ext>
            </a:extLst>
          </p:cNvPr>
          <p:cNvSpPr txBox="1"/>
          <p:nvPr/>
        </p:nvSpPr>
        <p:spPr>
          <a:xfrm>
            <a:off x="1394691" y="4458061"/>
            <a:ext cx="5726546" cy="923330"/>
          </a:xfrm>
          <a:prstGeom prst="rect">
            <a:avLst/>
          </a:prstGeom>
          <a:noFill/>
        </p:spPr>
        <p:txBody>
          <a:bodyPr wrap="square" rtlCol="0">
            <a:spAutoFit/>
          </a:bodyPr>
          <a:lstStyle/>
          <a:p>
            <a:r>
              <a:rPr lang="en-US" dirty="0"/>
              <a:t>PCA results we got a Dataset with 3 features which carries all the Information of the 20 columns of the original Dataset.</a:t>
            </a:r>
            <a:endParaRPr lang="en-IN" dirty="0"/>
          </a:p>
        </p:txBody>
      </p:sp>
      <p:pic>
        <p:nvPicPr>
          <p:cNvPr id="3" name="Picture 2"/>
          <p:cNvPicPr>
            <a:picLocks noChangeAspect="1"/>
          </p:cNvPicPr>
          <p:nvPr/>
        </p:nvPicPr>
        <p:blipFill>
          <a:blip r:embed="rId4"/>
          <a:stretch>
            <a:fillRect/>
          </a:stretch>
        </p:blipFill>
        <p:spPr>
          <a:xfrm>
            <a:off x="6986725" y="1085317"/>
            <a:ext cx="5027576" cy="4524819"/>
          </a:xfrm>
          <a:prstGeom prst="rect">
            <a:avLst/>
          </a:prstGeom>
        </p:spPr>
      </p:pic>
    </p:spTree>
    <p:extLst>
      <p:ext uri="{BB962C8B-B14F-4D97-AF65-F5344CB8AC3E}">
        <p14:creationId xmlns:p14="http://schemas.microsoft.com/office/powerpoint/2010/main" val="33741715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6357A330-3215-4966-AB09-3EAC3BC1CC14}"/>
              </a:ext>
            </a:extLst>
          </p:cNvPr>
          <p:cNvSpPr>
            <a:spLocks noGrp="1"/>
          </p:cNvSpPr>
          <p:nvPr>
            <p:ph type="title"/>
          </p:nvPr>
        </p:nvSpPr>
        <p:spPr>
          <a:xfrm>
            <a:off x="4255548" y="53268"/>
            <a:ext cx="3680904" cy="726829"/>
          </a:xfrm>
        </p:spPr>
        <p:txBody>
          <a:bodyPr>
            <a:normAutofit fontScale="90000"/>
          </a:bodyPr>
          <a:lstStyle/>
          <a:p>
            <a:pPr algn="ctr"/>
            <a:r>
              <a:rPr lang="en-US" b="1" dirty="0"/>
              <a:t>Model Building:</a:t>
            </a:r>
            <a:endParaRPr lang="en-IN" b="1" dirty="0"/>
          </a:p>
        </p:txBody>
      </p:sp>
      <p:pic>
        <p:nvPicPr>
          <p:cNvPr id="10" name="Picture 9">
            <a:extLst>
              <a:ext uri="{FF2B5EF4-FFF2-40B4-BE49-F238E27FC236}">
                <a16:creationId xmlns:a16="http://schemas.microsoft.com/office/drawing/2014/main" id="{AE9413BF-A9FE-4AC6-B72A-F788208486BF}"/>
              </a:ext>
            </a:extLst>
          </p:cNvPr>
          <p:cNvPicPr>
            <a:picLocks noChangeAspect="1"/>
          </p:cNvPicPr>
          <p:nvPr/>
        </p:nvPicPr>
        <p:blipFill>
          <a:blip r:embed="rId2"/>
          <a:stretch>
            <a:fillRect/>
          </a:stretch>
        </p:blipFill>
        <p:spPr>
          <a:xfrm>
            <a:off x="7016318" y="872370"/>
            <a:ext cx="5115639" cy="3772426"/>
          </a:xfrm>
          <a:prstGeom prst="rect">
            <a:avLst/>
          </a:prstGeom>
        </p:spPr>
      </p:pic>
      <p:pic>
        <p:nvPicPr>
          <p:cNvPr id="7" name="Google Shape;363;p5">
            <a:extLst>
              <a:ext uri="{FF2B5EF4-FFF2-40B4-BE49-F238E27FC236}">
                <a16:creationId xmlns:a16="http://schemas.microsoft.com/office/drawing/2014/main" id="{A038322B-E69E-4E08-8C46-2F611D1780CB}"/>
              </a:ext>
            </a:extLst>
          </p:cNvPr>
          <p:cNvPicPr preferRelativeResize="0"/>
          <p:nvPr/>
        </p:nvPicPr>
        <p:blipFill rotWithShape="1">
          <a:blip r:embed="rId3">
            <a:alphaModFix/>
          </a:blip>
          <a:srcRect/>
          <a:stretch/>
        </p:blipFill>
        <p:spPr>
          <a:xfrm>
            <a:off x="11004949" y="0"/>
            <a:ext cx="1187051" cy="411359"/>
          </a:xfrm>
          <a:prstGeom prst="rect">
            <a:avLst/>
          </a:prstGeom>
          <a:noFill/>
          <a:ln>
            <a:noFill/>
          </a:ln>
        </p:spPr>
      </p:pic>
      <p:sp>
        <p:nvSpPr>
          <p:cNvPr id="2" name="TextBox 1">
            <a:extLst>
              <a:ext uri="{FF2B5EF4-FFF2-40B4-BE49-F238E27FC236}">
                <a16:creationId xmlns:a16="http://schemas.microsoft.com/office/drawing/2014/main" id="{E17D7C74-05E3-4DD8-A5DE-5BFAEE462A97}"/>
              </a:ext>
            </a:extLst>
          </p:cNvPr>
          <p:cNvSpPr txBox="1"/>
          <p:nvPr/>
        </p:nvSpPr>
        <p:spPr>
          <a:xfrm>
            <a:off x="7077000" y="4821382"/>
            <a:ext cx="4742866" cy="1477328"/>
          </a:xfrm>
          <a:prstGeom prst="rect">
            <a:avLst/>
          </a:prstGeom>
          <a:noFill/>
        </p:spPr>
        <p:txBody>
          <a:bodyPr wrap="square" rtlCol="0">
            <a:spAutoFit/>
          </a:bodyPr>
          <a:lstStyle/>
          <a:p>
            <a:r>
              <a:rPr lang="en-US" dirty="0"/>
              <a:t>We build models on all the Clustering models including, Agglomerative, DBSCAN, </a:t>
            </a:r>
            <a:r>
              <a:rPr lang="en-US" dirty="0" err="1"/>
              <a:t>KMeans</a:t>
            </a:r>
            <a:r>
              <a:rPr lang="en-US" dirty="0"/>
              <a:t>. Simultaneously we also found the Silhouette score for all the models with all different identified parameters.</a:t>
            </a:r>
            <a:endParaRPr lang="en-IN" dirty="0"/>
          </a:p>
        </p:txBody>
      </p:sp>
      <p:pic>
        <p:nvPicPr>
          <p:cNvPr id="3" name="Picture 2"/>
          <p:cNvPicPr>
            <a:picLocks noChangeAspect="1"/>
          </p:cNvPicPr>
          <p:nvPr/>
        </p:nvPicPr>
        <p:blipFill>
          <a:blip r:embed="rId4"/>
          <a:stretch>
            <a:fillRect/>
          </a:stretch>
        </p:blipFill>
        <p:spPr>
          <a:xfrm>
            <a:off x="181532" y="780097"/>
            <a:ext cx="6761777" cy="2836587"/>
          </a:xfrm>
          <a:prstGeom prst="rect">
            <a:avLst/>
          </a:prstGeom>
        </p:spPr>
      </p:pic>
      <p:pic>
        <p:nvPicPr>
          <p:cNvPr id="4" name="Picture 3"/>
          <p:cNvPicPr>
            <a:picLocks noChangeAspect="1"/>
          </p:cNvPicPr>
          <p:nvPr/>
        </p:nvPicPr>
        <p:blipFill>
          <a:blip r:embed="rId5"/>
          <a:stretch>
            <a:fillRect/>
          </a:stretch>
        </p:blipFill>
        <p:spPr>
          <a:xfrm>
            <a:off x="1791666" y="3696586"/>
            <a:ext cx="5151643" cy="2994952"/>
          </a:xfrm>
          <a:prstGeom prst="rect">
            <a:avLst/>
          </a:prstGeom>
        </p:spPr>
      </p:pic>
    </p:spTree>
    <p:extLst>
      <p:ext uri="{BB962C8B-B14F-4D97-AF65-F5344CB8AC3E}">
        <p14:creationId xmlns:p14="http://schemas.microsoft.com/office/powerpoint/2010/main" val="3762201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36B8229-7E13-440A-A32D-C3E632D4225B}"/>
              </a:ext>
            </a:extLst>
          </p:cNvPr>
          <p:cNvSpPr txBox="1">
            <a:spLocks/>
          </p:cNvSpPr>
          <p:nvPr/>
        </p:nvSpPr>
        <p:spPr>
          <a:xfrm>
            <a:off x="4255548" y="53268"/>
            <a:ext cx="3680904" cy="726829"/>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t>Model Building:</a:t>
            </a:r>
            <a:endParaRPr lang="en-IN" b="1" dirty="0"/>
          </a:p>
        </p:txBody>
      </p:sp>
      <p:pic>
        <p:nvPicPr>
          <p:cNvPr id="6" name="Google Shape;363;p5">
            <a:extLst>
              <a:ext uri="{FF2B5EF4-FFF2-40B4-BE49-F238E27FC236}">
                <a16:creationId xmlns:a16="http://schemas.microsoft.com/office/drawing/2014/main" id="{48BD8AB8-3C36-46F3-8DC8-DA2D22BC7530}"/>
              </a:ext>
            </a:extLst>
          </p:cNvPr>
          <p:cNvPicPr preferRelativeResize="0"/>
          <p:nvPr/>
        </p:nvPicPr>
        <p:blipFill rotWithShape="1">
          <a:blip r:embed="rId2">
            <a:alphaModFix/>
          </a:blip>
          <a:srcRect/>
          <a:stretch/>
        </p:blipFill>
        <p:spPr>
          <a:xfrm>
            <a:off x="11004949" y="0"/>
            <a:ext cx="1187051" cy="411359"/>
          </a:xfrm>
          <a:prstGeom prst="rect">
            <a:avLst/>
          </a:prstGeom>
          <a:noFill/>
          <a:ln>
            <a:noFill/>
          </a:ln>
        </p:spPr>
      </p:pic>
      <p:sp>
        <p:nvSpPr>
          <p:cNvPr id="2" name="TextBox 1">
            <a:extLst>
              <a:ext uri="{FF2B5EF4-FFF2-40B4-BE49-F238E27FC236}">
                <a16:creationId xmlns:a16="http://schemas.microsoft.com/office/drawing/2014/main" id="{871FC960-E692-4E64-BFF3-8CC03E293567}"/>
              </a:ext>
            </a:extLst>
          </p:cNvPr>
          <p:cNvSpPr txBox="1"/>
          <p:nvPr/>
        </p:nvSpPr>
        <p:spPr>
          <a:xfrm>
            <a:off x="3024526" y="766168"/>
            <a:ext cx="5699061" cy="369332"/>
          </a:xfrm>
          <a:prstGeom prst="rect">
            <a:avLst/>
          </a:prstGeom>
          <a:noFill/>
        </p:spPr>
        <p:txBody>
          <a:bodyPr wrap="none" rtlCol="0">
            <a:spAutoFit/>
          </a:bodyPr>
          <a:lstStyle/>
          <a:p>
            <a:r>
              <a:rPr lang="en-US" b="1" dirty="0"/>
              <a:t>Model Performance (Cluster Plotting) of different models.</a:t>
            </a:r>
            <a:endParaRPr lang="en-IN" b="1" dirty="0"/>
          </a:p>
        </p:txBody>
      </p:sp>
      <p:sp>
        <p:nvSpPr>
          <p:cNvPr id="3" name="TextBox 2">
            <a:extLst>
              <a:ext uri="{FF2B5EF4-FFF2-40B4-BE49-F238E27FC236}">
                <a16:creationId xmlns:a16="http://schemas.microsoft.com/office/drawing/2014/main" id="{9698ED5C-EBD7-473A-9CEE-70F853DCB1AB}"/>
              </a:ext>
            </a:extLst>
          </p:cNvPr>
          <p:cNvSpPr txBox="1"/>
          <p:nvPr/>
        </p:nvSpPr>
        <p:spPr>
          <a:xfrm>
            <a:off x="930245" y="3694599"/>
            <a:ext cx="2535438" cy="369332"/>
          </a:xfrm>
          <a:prstGeom prst="rect">
            <a:avLst/>
          </a:prstGeom>
          <a:noFill/>
        </p:spPr>
        <p:txBody>
          <a:bodyPr wrap="none" rtlCol="0">
            <a:spAutoFit/>
          </a:bodyPr>
          <a:lstStyle/>
          <a:p>
            <a:r>
              <a:rPr lang="en-US" dirty="0"/>
              <a:t>Agglomerative Clustering</a:t>
            </a:r>
            <a:endParaRPr lang="en-IN" dirty="0"/>
          </a:p>
        </p:txBody>
      </p:sp>
      <p:sp>
        <p:nvSpPr>
          <p:cNvPr id="9" name="TextBox 8">
            <a:extLst>
              <a:ext uri="{FF2B5EF4-FFF2-40B4-BE49-F238E27FC236}">
                <a16:creationId xmlns:a16="http://schemas.microsoft.com/office/drawing/2014/main" id="{C87B28D7-6D62-436B-B4EF-1069F1DF1443}"/>
              </a:ext>
            </a:extLst>
          </p:cNvPr>
          <p:cNvSpPr txBox="1"/>
          <p:nvPr/>
        </p:nvSpPr>
        <p:spPr>
          <a:xfrm>
            <a:off x="5146963" y="3808751"/>
            <a:ext cx="1898073" cy="369332"/>
          </a:xfrm>
          <a:prstGeom prst="rect">
            <a:avLst/>
          </a:prstGeom>
          <a:noFill/>
        </p:spPr>
        <p:txBody>
          <a:bodyPr wrap="square" rtlCol="0">
            <a:spAutoFit/>
          </a:bodyPr>
          <a:lstStyle/>
          <a:p>
            <a:r>
              <a:rPr lang="en-US" dirty="0" err="1"/>
              <a:t>Kmeans</a:t>
            </a:r>
            <a:r>
              <a:rPr lang="en-US" dirty="0"/>
              <a:t> Clustering</a:t>
            </a:r>
            <a:endParaRPr lang="en-IN" dirty="0"/>
          </a:p>
        </p:txBody>
      </p:sp>
      <p:sp>
        <p:nvSpPr>
          <p:cNvPr id="5" name="TextBox 4">
            <a:extLst>
              <a:ext uri="{FF2B5EF4-FFF2-40B4-BE49-F238E27FC236}">
                <a16:creationId xmlns:a16="http://schemas.microsoft.com/office/drawing/2014/main" id="{1A5E0F0D-7E86-454B-AA9F-B31700BC2D7C}"/>
              </a:ext>
            </a:extLst>
          </p:cNvPr>
          <p:cNvSpPr txBox="1"/>
          <p:nvPr/>
        </p:nvSpPr>
        <p:spPr>
          <a:xfrm>
            <a:off x="8628006" y="3824004"/>
            <a:ext cx="1955728" cy="369332"/>
          </a:xfrm>
          <a:prstGeom prst="rect">
            <a:avLst/>
          </a:prstGeom>
          <a:noFill/>
        </p:spPr>
        <p:txBody>
          <a:bodyPr wrap="none" rtlCol="0">
            <a:spAutoFit/>
          </a:bodyPr>
          <a:lstStyle/>
          <a:p>
            <a:r>
              <a:rPr lang="en-US" dirty="0"/>
              <a:t>DBSCAN Clustering</a:t>
            </a:r>
            <a:endParaRPr lang="en-IN" dirty="0"/>
          </a:p>
        </p:txBody>
      </p:sp>
      <p:pic>
        <p:nvPicPr>
          <p:cNvPr id="7" name="Picture 6"/>
          <p:cNvPicPr>
            <a:picLocks noChangeAspect="1"/>
          </p:cNvPicPr>
          <p:nvPr/>
        </p:nvPicPr>
        <p:blipFill>
          <a:blip r:embed="rId3"/>
          <a:stretch>
            <a:fillRect/>
          </a:stretch>
        </p:blipFill>
        <p:spPr>
          <a:xfrm>
            <a:off x="579852" y="1235721"/>
            <a:ext cx="3154318" cy="2486737"/>
          </a:xfrm>
          <a:prstGeom prst="rect">
            <a:avLst/>
          </a:prstGeom>
        </p:spPr>
      </p:pic>
      <p:pic>
        <p:nvPicPr>
          <p:cNvPr id="8" name="Picture 7"/>
          <p:cNvPicPr>
            <a:picLocks noChangeAspect="1"/>
          </p:cNvPicPr>
          <p:nvPr/>
        </p:nvPicPr>
        <p:blipFill>
          <a:blip r:embed="rId4"/>
          <a:stretch>
            <a:fillRect/>
          </a:stretch>
        </p:blipFill>
        <p:spPr>
          <a:xfrm>
            <a:off x="4084563" y="1257691"/>
            <a:ext cx="3301658" cy="2508327"/>
          </a:xfrm>
          <a:prstGeom prst="rect">
            <a:avLst/>
          </a:prstGeom>
        </p:spPr>
      </p:pic>
      <p:pic>
        <p:nvPicPr>
          <p:cNvPr id="10" name="Picture 9"/>
          <p:cNvPicPr>
            <a:picLocks noChangeAspect="1"/>
          </p:cNvPicPr>
          <p:nvPr/>
        </p:nvPicPr>
        <p:blipFill>
          <a:blip r:embed="rId5"/>
          <a:stretch>
            <a:fillRect/>
          </a:stretch>
        </p:blipFill>
        <p:spPr>
          <a:xfrm>
            <a:off x="7851390" y="1294087"/>
            <a:ext cx="3271699" cy="2456585"/>
          </a:xfrm>
          <a:prstGeom prst="rect">
            <a:avLst/>
          </a:prstGeom>
        </p:spPr>
      </p:pic>
      <p:pic>
        <p:nvPicPr>
          <p:cNvPr id="11" name="Picture 10"/>
          <p:cNvPicPr>
            <a:picLocks noChangeAspect="1"/>
          </p:cNvPicPr>
          <p:nvPr/>
        </p:nvPicPr>
        <p:blipFill>
          <a:blip r:embed="rId6"/>
          <a:stretch>
            <a:fillRect/>
          </a:stretch>
        </p:blipFill>
        <p:spPr>
          <a:xfrm>
            <a:off x="3645165" y="4220816"/>
            <a:ext cx="4291287" cy="2257059"/>
          </a:xfrm>
          <a:prstGeom prst="rect">
            <a:avLst/>
          </a:prstGeom>
        </p:spPr>
      </p:pic>
    </p:spTree>
    <p:extLst>
      <p:ext uri="{BB962C8B-B14F-4D97-AF65-F5344CB8AC3E}">
        <p14:creationId xmlns:p14="http://schemas.microsoft.com/office/powerpoint/2010/main" val="23482581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B859B42-4773-4F0F-9036-4C9B2420063C}"/>
              </a:ext>
            </a:extLst>
          </p:cNvPr>
          <p:cNvPicPr>
            <a:picLocks noChangeAspect="1"/>
          </p:cNvPicPr>
          <p:nvPr/>
        </p:nvPicPr>
        <p:blipFill>
          <a:blip r:embed="rId2"/>
          <a:stretch>
            <a:fillRect/>
          </a:stretch>
        </p:blipFill>
        <p:spPr>
          <a:xfrm>
            <a:off x="108702" y="1257179"/>
            <a:ext cx="11974596" cy="3505689"/>
          </a:xfrm>
          <a:prstGeom prst="rect">
            <a:avLst/>
          </a:prstGeom>
        </p:spPr>
      </p:pic>
      <p:sp>
        <p:nvSpPr>
          <p:cNvPr id="5" name="Title 1">
            <a:extLst>
              <a:ext uri="{FF2B5EF4-FFF2-40B4-BE49-F238E27FC236}">
                <a16:creationId xmlns:a16="http://schemas.microsoft.com/office/drawing/2014/main" id="{3ACFDBBF-E8BA-4678-8738-F553852C87A3}"/>
              </a:ext>
            </a:extLst>
          </p:cNvPr>
          <p:cNvSpPr txBox="1">
            <a:spLocks/>
          </p:cNvSpPr>
          <p:nvPr/>
        </p:nvSpPr>
        <p:spPr>
          <a:xfrm>
            <a:off x="4255548" y="53268"/>
            <a:ext cx="3680904" cy="726829"/>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t>Model Building:</a:t>
            </a:r>
            <a:endParaRPr lang="en-IN" b="1" dirty="0"/>
          </a:p>
        </p:txBody>
      </p:sp>
      <p:pic>
        <p:nvPicPr>
          <p:cNvPr id="6" name="Google Shape;363;p5">
            <a:extLst>
              <a:ext uri="{FF2B5EF4-FFF2-40B4-BE49-F238E27FC236}">
                <a16:creationId xmlns:a16="http://schemas.microsoft.com/office/drawing/2014/main" id="{91F03B2D-953E-4D34-A533-A84F08FA9B64}"/>
              </a:ext>
            </a:extLst>
          </p:cNvPr>
          <p:cNvPicPr preferRelativeResize="0"/>
          <p:nvPr/>
        </p:nvPicPr>
        <p:blipFill rotWithShape="1">
          <a:blip r:embed="rId3">
            <a:alphaModFix/>
          </a:blip>
          <a:srcRect/>
          <a:stretch/>
        </p:blipFill>
        <p:spPr>
          <a:xfrm>
            <a:off x="11004949" y="0"/>
            <a:ext cx="1187051" cy="411359"/>
          </a:xfrm>
          <a:prstGeom prst="rect">
            <a:avLst/>
          </a:prstGeom>
          <a:noFill/>
          <a:ln>
            <a:noFill/>
          </a:ln>
        </p:spPr>
      </p:pic>
      <p:sp>
        <p:nvSpPr>
          <p:cNvPr id="2" name="TextBox 1">
            <a:extLst>
              <a:ext uri="{FF2B5EF4-FFF2-40B4-BE49-F238E27FC236}">
                <a16:creationId xmlns:a16="http://schemas.microsoft.com/office/drawing/2014/main" id="{4A6724DF-2A65-4186-877A-E0C55E22D336}"/>
              </a:ext>
            </a:extLst>
          </p:cNvPr>
          <p:cNvSpPr txBox="1"/>
          <p:nvPr/>
        </p:nvSpPr>
        <p:spPr>
          <a:xfrm>
            <a:off x="1804633" y="4870618"/>
            <a:ext cx="8582734" cy="369332"/>
          </a:xfrm>
          <a:prstGeom prst="rect">
            <a:avLst/>
          </a:prstGeom>
          <a:noFill/>
        </p:spPr>
        <p:txBody>
          <a:bodyPr wrap="none" rtlCol="0">
            <a:spAutoFit/>
          </a:bodyPr>
          <a:lstStyle/>
          <a:p>
            <a:r>
              <a:rPr lang="en-US" dirty="0"/>
              <a:t>Final Dataset with the cluster information from Agglomerative which has being shortlisted.</a:t>
            </a:r>
            <a:endParaRPr lang="en-IN" dirty="0"/>
          </a:p>
        </p:txBody>
      </p:sp>
    </p:spTree>
    <p:extLst>
      <p:ext uri="{BB962C8B-B14F-4D97-AF65-F5344CB8AC3E}">
        <p14:creationId xmlns:p14="http://schemas.microsoft.com/office/powerpoint/2010/main" val="5910492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8C77DD0-4847-4E07-A2D0-1B64B341463C}"/>
              </a:ext>
            </a:extLst>
          </p:cNvPr>
          <p:cNvSpPr txBox="1">
            <a:spLocks/>
          </p:cNvSpPr>
          <p:nvPr/>
        </p:nvSpPr>
        <p:spPr>
          <a:xfrm>
            <a:off x="2308608" y="177553"/>
            <a:ext cx="7039992" cy="754955"/>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smtClean="0"/>
              <a:t>Multiclass classification model </a:t>
            </a:r>
            <a:r>
              <a:rPr lang="en-US" b="1" dirty="0"/>
              <a:t>Building:</a:t>
            </a:r>
            <a:endParaRPr lang="en-IN" b="1" dirty="0"/>
          </a:p>
        </p:txBody>
      </p:sp>
      <p:pic>
        <p:nvPicPr>
          <p:cNvPr id="5" name="Google Shape;363;p5">
            <a:extLst>
              <a:ext uri="{FF2B5EF4-FFF2-40B4-BE49-F238E27FC236}">
                <a16:creationId xmlns:a16="http://schemas.microsoft.com/office/drawing/2014/main" id="{096BA419-4324-49CE-8B6E-BA95B249BBAB}"/>
              </a:ext>
            </a:extLst>
          </p:cNvPr>
          <p:cNvPicPr preferRelativeResize="0"/>
          <p:nvPr/>
        </p:nvPicPr>
        <p:blipFill rotWithShape="1">
          <a:blip r:embed="rId2">
            <a:alphaModFix/>
          </a:blip>
          <a:srcRect/>
          <a:stretch/>
        </p:blipFill>
        <p:spPr>
          <a:xfrm>
            <a:off x="11004949" y="0"/>
            <a:ext cx="1187051" cy="411359"/>
          </a:xfrm>
          <a:prstGeom prst="rect">
            <a:avLst/>
          </a:prstGeom>
          <a:noFill/>
          <a:ln>
            <a:noFill/>
          </a:ln>
        </p:spPr>
      </p:pic>
      <p:sp>
        <p:nvSpPr>
          <p:cNvPr id="2" name="TextBox 1">
            <a:extLst>
              <a:ext uri="{FF2B5EF4-FFF2-40B4-BE49-F238E27FC236}">
                <a16:creationId xmlns:a16="http://schemas.microsoft.com/office/drawing/2014/main" id="{8DCED5B2-1982-4206-B10B-4ABA4BE245B5}"/>
              </a:ext>
            </a:extLst>
          </p:cNvPr>
          <p:cNvSpPr txBox="1"/>
          <p:nvPr/>
        </p:nvSpPr>
        <p:spPr>
          <a:xfrm>
            <a:off x="5468330" y="3042195"/>
            <a:ext cx="6326910" cy="1200329"/>
          </a:xfrm>
          <a:prstGeom prst="rect">
            <a:avLst/>
          </a:prstGeom>
          <a:noFill/>
        </p:spPr>
        <p:txBody>
          <a:bodyPr wrap="square" rtlCol="0">
            <a:spAutoFit/>
          </a:bodyPr>
          <a:lstStyle/>
          <a:p>
            <a:r>
              <a:rPr lang="en-US" dirty="0"/>
              <a:t>We have classification like, which cluster class has how many datapoints. The Classification is dominated by only one Class which </a:t>
            </a:r>
            <a:r>
              <a:rPr lang="en-US" dirty="0" err="1"/>
              <a:t>consits</a:t>
            </a:r>
            <a:r>
              <a:rPr lang="en-US" dirty="0"/>
              <a:t> 95% of the Data. Therefore, we have to work on it before considering next steps for Classification.</a:t>
            </a:r>
            <a:endParaRPr lang="en-IN" dirty="0"/>
          </a:p>
        </p:txBody>
      </p:sp>
      <p:pic>
        <p:nvPicPr>
          <p:cNvPr id="3" name="Picture 2"/>
          <p:cNvPicPr>
            <a:picLocks noChangeAspect="1"/>
          </p:cNvPicPr>
          <p:nvPr/>
        </p:nvPicPr>
        <p:blipFill>
          <a:blip r:embed="rId3"/>
          <a:stretch>
            <a:fillRect/>
          </a:stretch>
        </p:blipFill>
        <p:spPr>
          <a:xfrm>
            <a:off x="1712241" y="3042195"/>
            <a:ext cx="3239145" cy="3365719"/>
          </a:xfrm>
          <a:prstGeom prst="rect">
            <a:avLst/>
          </a:prstGeom>
        </p:spPr>
      </p:pic>
      <p:pic>
        <p:nvPicPr>
          <p:cNvPr id="6" name="Picture 5"/>
          <p:cNvPicPr>
            <a:picLocks noChangeAspect="1"/>
          </p:cNvPicPr>
          <p:nvPr/>
        </p:nvPicPr>
        <p:blipFill>
          <a:blip r:embed="rId4"/>
          <a:stretch>
            <a:fillRect/>
          </a:stretch>
        </p:blipFill>
        <p:spPr>
          <a:xfrm>
            <a:off x="5593738" y="4538094"/>
            <a:ext cx="2896004" cy="1238423"/>
          </a:xfrm>
          <a:prstGeom prst="rect">
            <a:avLst/>
          </a:prstGeom>
        </p:spPr>
      </p:pic>
      <p:pic>
        <p:nvPicPr>
          <p:cNvPr id="8" name="Picture 7"/>
          <p:cNvPicPr>
            <a:picLocks noChangeAspect="1"/>
          </p:cNvPicPr>
          <p:nvPr/>
        </p:nvPicPr>
        <p:blipFill>
          <a:blip r:embed="rId5"/>
          <a:stretch>
            <a:fillRect/>
          </a:stretch>
        </p:blipFill>
        <p:spPr>
          <a:xfrm>
            <a:off x="2459115" y="970680"/>
            <a:ext cx="6738979" cy="2071515"/>
          </a:xfrm>
          <a:prstGeom prst="rect">
            <a:avLst/>
          </a:prstGeom>
        </p:spPr>
      </p:pic>
    </p:spTree>
    <p:extLst>
      <p:ext uri="{BB962C8B-B14F-4D97-AF65-F5344CB8AC3E}">
        <p14:creationId xmlns:p14="http://schemas.microsoft.com/office/powerpoint/2010/main" val="20520905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D39A737-C3AF-4A96-AF7A-68F078ED2491}"/>
              </a:ext>
            </a:extLst>
          </p:cNvPr>
          <p:cNvSpPr txBox="1">
            <a:spLocks/>
          </p:cNvSpPr>
          <p:nvPr/>
        </p:nvSpPr>
        <p:spPr>
          <a:xfrm>
            <a:off x="4255548" y="53268"/>
            <a:ext cx="3680904" cy="726829"/>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t>Model Building:</a:t>
            </a:r>
            <a:endParaRPr lang="en-IN" b="1" dirty="0"/>
          </a:p>
        </p:txBody>
      </p:sp>
      <p:pic>
        <p:nvPicPr>
          <p:cNvPr id="11266" name="Picture 2">
            <a:extLst>
              <a:ext uri="{FF2B5EF4-FFF2-40B4-BE49-F238E27FC236}">
                <a16:creationId xmlns:a16="http://schemas.microsoft.com/office/drawing/2014/main" id="{13D2F05F-C7FF-4857-9AB8-6DD9B5A712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8496" y="843025"/>
            <a:ext cx="5850677" cy="6014975"/>
          </a:xfrm>
          <a:prstGeom prst="rect">
            <a:avLst/>
          </a:prstGeom>
          <a:noFill/>
          <a:extLst>
            <a:ext uri="{909E8E84-426E-40DD-AFC4-6F175D3DCCD1}">
              <a14:hiddenFill xmlns:a14="http://schemas.microsoft.com/office/drawing/2010/main">
                <a:solidFill>
                  <a:srgbClr val="FFFFFF"/>
                </a:solidFill>
              </a14:hiddenFill>
            </a:ext>
          </a:extLst>
        </p:spPr>
      </p:pic>
      <p:pic>
        <p:nvPicPr>
          <p:cNvPr id="5" name="Google Shape;363;p5">
            <a:extLst>
              <a:ext uri="{FF2B5EF4-FFF2-40B4-BE49-F238E27FC236}">
                <a16:creationId xmlns:a16="http://schemas.microsoft.com/office/drawing/2014/main" id="{9E91E698-A306-4A96-AD96-0A5B92E985CB}"/>
              </a:ext>
            </a:extLst>
          </p:cNvPr>
          <p:cNvPicPr preferRelativeResize="0"/>
          <p:nvPr/>
        </p:nvPicPr>
        <p:blipFill rotWithShape="1">
          <a:blip r:embed="rId3">
            <a:alphaModFix/>
          </a:blip>
          <a:srcRect/>
          <a:stretch/>
        </p:blipFill>
        <p:spPr>
          <a:xfrm>
            <a:off x="11004949" y="0"/>
            <a:ext cx="1187051" cy="411359"/>
          </a:xfrm>
          <a:prstGeom prst="rect">
            <a:avLst/>
          </a:prstGeom>
          <a:noFill/>
          <a:ln>
            <a:noFill/>
          </a:ln>
        </p:spPr>
      </p:pic>
      <p:sp>
        <p:nvSpPr>
          <p:cNvPr id="2" name="TextBox 1">
            <a:extLst>
              <a:ext uri="{FF2B5EF4-FFF2-40B4-BE49-F238E27FC236}">
                <a16:creationId xmlns:a16="http://schemas.microsoft.com/office/drawing/2014/main" id="{B1E647EF-4B62-4661-B35F-A259D204E15D}"/>
              </a:ext>
            </a:extLst>
          </p:cNvPr>
          <p:cNvSpPr txBox="1"/>
          <p:nvPr/>
        </p:nvSpPr>
        <p:spPr>
          <a:xfrm>
            <a:off x="6809173" y="5458690"/>
            <a:ext cx="5033818" cy="646331"/>
          </a:xfrm>
          <a:prstGeom prst="rect">
            <a:avLst/>
          </a:prstGeom>
          <a:noFill/>
        </p:spPr>
        <p:txBody>
          <a:bodyPr wrap="square" rtlCol="0">
            <a:spAutoFit/>
          </a:bodyPr>
          <a:lstStyle/>
          <a:p>
            <a:r>
              <a:rPr lang="en-US" dirty="0"/>
              <a:t>Heat Map: Finding the correlation among the columns for finding better insights of the Dataset.</a:t>
            </a:r>
            <a:endParaRPr lang="en-IN" dirty="0"/>
          </a:p>
        </p:txBody>
      </p:sp>
    </p:spTree>
    <p:extLst>
      <p:ext uri="{BB962C8B-B14F-4D97-AF65-F5344CB8AC3E}">
        <p14:creationId xmlns:p14="http://schemas.microsoft.com/office/powerpoint/2010/main" val="36680189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5441A-C023-4BBA-A0B2-E3D29C492821}"/>
              </a:ext>
            </a:extLst>
          </p:cNvPr>
          <p:cNvSpPr txBox="1">
            <a:spLocks/>
          </p:cNvSpPr>
          <p:nvPr/>
        </p:nvSpPr>
        <p:spPr>
          <a:xfrm>
            <a:off x="4255548" y="53268"/>
            <a:ext cx="3680904" cy="726829"/>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t>Model Building:</a:t>
            </a:r>
            <a:endParaRPr lang="en-IN" b="1" dirty="0"/>
          </a:p>
        </p:txBody>
      </p:sp>
      <p:pic>
        <p:nvPicPr>
          <p:cNvPr id="5" name="Google Shape;363;p5">
            <a:extLst>
              <a:ext uri="{FF2B5EF4-FFF2-40B4-BE49-F238E27FC236}">
                <a16:creationId xmlns:a16="http://schemas.microsoft.com/office/drawing/2014/main" id="{9852C8B0-4A63-413C-BF85-297DEC7CA982}"/>
              </a:ext>
            </a:extLst>
          </p:cNvPr>
          <p:cNvPicPr preferRelativeResize="0"/>
          <p:nvPr/>
        </p:nvPicPr>
        <p:blipFill rotWithShape="1">
          <a:blip r:embed="rId2">
            <a:alphaModFix/>
          </a:blip>
          <a:srcRect/>
          <a:stretch/>
        </p:blipFill>
        <p:spPr>
          <a:xfrm>
            <a:off x="11004949" y="0"/>
            <a:ext cx="1187051" cy="411359"/>
          </a:xfrm>
          <a:prstGeom prst="rect">
            <a:avLst/>
          </a:prstGeom>
          <a:noFill/>
          <a:ln>
            <a:noFill/>
          </a:ln>
        </p:spPr>
      </p:pic>
      <p:sp>
        <p:nvSpPr>
          <p:cNvPr id="3" name="TextBox 2">
            <a:extLst>
              <a:ext uri="{FF2B5EF4-FFF2-40B4-BE49-F238E27FC236}">
                <a16:creationId xmlns:a16="http://schemas.microsoft.com/office/drawing/2014/main" id="{775C1E23-942D-4E28-AE8F-05512B1C4CC8}"/>
              </a:ext>
            </a:extLst>
          </p:cNvPr>
          <p:cNvSpPr txBox="1"/>
          <p:nvPr/>
        </p:nvSpPr>
        <p:spPr>
          <a:xfrm>
            <a:off x="4048218" y="780097"/>
            <a:ext cx="4108343" cy="370635"/>
          </a:xfrm>
          <a:prstGeom prst="rect">
            <a:avLst/>
          </a:prstGeom>
          <a:noFill/>
        </p:spPr>
        <p:txBody>
          <a:bodyPr wrap="square" rtlCol="0">
            <a:spAutoFit/>
          </a:bodyPr>
          <a:lstStyle/>
          <a:p>
            <a:r>
              <a:rPr lang="en-US" dirty="0"/>
              <a:t>Logistic Regression Model for Classification</a:t>
            </a:r>
            <a:endParaRPr lang="en-IN" dirty="0"/>
          </a:p>
        </p:txBody>
      </p:sp>
      <p:pic>
        <p:nvPicPr>
          <p:cNvPr id="6" name="Picture 5"/>
          <p:cNvPicPr>
            <a:picLocks noChangeAspect="1"/>
          </p:cNvPicPr>
          <p:nvPr/>
        </p:nvPicPr>
        <p:blipFill>
          <a:blip r:embed="rId3"/>
          <a:stretch>
            <a:fillRect/>
          </a:stretch>
        </p:blipFill>
        <p:spPr>
          <a:xfrm>
            <a:off x="349388" y="1520773"/>
            <a:ext cx="7807173" cy="4660442"/>
          </a:xfrm>
          <a:prstGeom prst="rect">
            <a:avLst/>
          </a:prstGeom>
        </p:spPr>
      </p:pic>
      <p:pic>
        <p:nvPicPr>
          <p:cNvPr id="7" name="Picture 6"/>
          <p:cNvPicPr>
            <a:picLocks noChangeAspect="1"/>
          </p:cNvPicPr>
          <p:nvPr/>
        </p:nvPicPr>
        <p:blipFill>
          <a:blip r:embed="rId4"/>
          <a:stretch>
            <a:fillRect/>
          </a:stretch>
        </p:blipFill>
        <p:spPr>
          <a:xfrm>
            <a:off x="8226695" y="2095129"/>
            <a:ext cx="3575730" cy="2946262"/>
          </a:xfrm>
          <a:prstGeom prst="rect">
            <a:avLst/>
          </a:prstGeom>
        </p:spPr>
      </p:pic>
    </p:spTree>
    <p:extLst>
      <p:ext uri="{BB962C8B-B14F-4D97-AF65-F5344CB8AC3E}">
        <p14:creationId xmlns:p14="http://schemas.microsoft.com/office/powerpoint/2010/main" val="36180113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B1C16-FD41-4739-982F-39D0A51C378B}"/>
              </a:ext>
            </a:extLst>
          </p:cNvPr>
          <p:cNvSpPr txBox="1">
            <a:spLocks/>
          </p:cNvSpPr>
          <p:nvPr/>
        </p:nvSpPr>
        <p:spPr>
          <a:xfrm>
            <a:off x="4255548" y="53268"/>
            <a:ext cx="3680904" cy="726829"/>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t>Model Building:</a:t>
            </a:r>
            <a:endParaRPr lang="en-IN" b="1" dirty="0"/>
          </a:p>
        </p:txBody>
      </p:sp>
      <p:pic>
        <p:nvPicPr>
          <p:cNvPr id="5" name="Google Shape;363;p5">
            <a:extLst>
              <a:ext uri="{FF2B5EF4-FFF2-40B4-BE49-F238E27FC236}">
                <a16:creationId xmlns:a16="http://schemas.microsoft.com/office/drawing/2014/main" id="{611B371D-C6E9-4C75-B844-E5B96A144DF6}"/>
              </a:ext>
            </a:extLst>
          </p:cNvPr>
          <p:cNvPicPr preferRelativeResize="0"/>
          <p:nvPr/>
        </p:nvPicPr>
        <p:blipFill rotWithShape="1">
          <a:blip r:embed="rId2">
            <a:alphaModFix/>
          </a:blip>
          <a:srcRect/>
          <a:stretch/>
        </p:blipFill>
        <p:spPr>
          <a:xfrm>
            <a:off x="11004949" y="0"/>
            <a:ext cx="1187051" cy="411359"/>
          </a:xfrm>
          <a:prstGeom prst="rect">
            <a:avLst/>
          </a:prstGeom>
          <a:noFill/>
          <a:ln>
            <a:noFill/>
          </a:ln>
        </p:spPr>
      </p:pic>
      <p:sp>
        <p:nvSpPr>
          <p:cNvPr id="6" name="TextBox 5">
            <a:extLst>
              <a:ext uri="{FF2B5EF4-FFF2-40B4-BE49-F238E27FC236}">
                <a16:creationId xmlns:a16="http://schemas.microsoft.com/office/drawing/2014/main" id="{797F30BC-AF8D-4640-82AD-BCB82D7C071F}"/>
              </a:ext>
            </a:extLst>
          </p:cNvPr>
          <p:cNvSpPr txBox="1"/>
          <p:nvPr/>
        </p:nvSpPr>
        <p:spPr>
          <a:xfrm>
            <a:off x="3754484" y="702111"/>
            <a:ext cx="5433905" cy="369332"/>
          </a:xfrm>
          <a:prstGeom prst="rect">
            <a:avLst/>
          </a:prstGeom>
          <a:noFill/>
        </p:spPr>
        <p:txBody>
          <a:bodyPr wrap="square" rtlCol="0">
            <a:spAutoFit/>
          </a:bodyPr>
          <a:lstStyle/>
          <a:p>
            <a:r>
              <a:rPr lang="en-US" dirty="0"/>
              <a:t>Support Vector Classifier Model for Classification</a:t>
            </a:r>
            <a:endParaRPr lang="en-IN" dirty="0"/>
          </a:p>
        </p:txBody>
      </p:sp>
      <p:pic>
        <p:nvPicPr>
          <p:cNvPr id="3" name="Picture 2"/>
          <p:cNvPicPr>
            <a:picLocks noChangeAspect="1"/>
          </p:cNvPicPr>
          <p:nvPr/>
        </p:nvPicPr>
        <p:blipFill>
          <a:blip r:embed="rId3"/>
          <a:stretch>
            <a:fillRect/>
          </a:stretch>
        </p:blipFill>
        <p:spPr>
          <a:xfrm>
            <a:off x="1047565" y="1205107"/>
            <a:ext cx="6232125" cy="4890280"/>
          </a:xfrm>
          <a:prstGeom prst="rect">
            <a:avLst/>
          </a:prstGeom>
        </p:spPr>
      </p:pic>
      <p:pic>
        <p:nvPicPr>
          <p:cNvPr id="7" name="Picture 6"/>
          <p:cNvPicPr>
            <a:picLocks noChangeAspect="1"/>
          </p:cNvPicPr>
          <p:nvPr/>
        </p:nvPicPr>
        <p:blipFill>
          <a:blip r:embed="rId4"/>
          <a:stretch>
            <a:fillRect/>
          </a:stretch>
        </p:blipFill>
        <p:spPr>
          <a:xfrm>
            <a:off x="7279690" y="1500327"/>
            <a:ext cx="3937689" cy="3138940"/>
          </a:xfrm>
          <a:prstGeom prst="rect">
            <a:avLst/>
          </a:prstGeom>
        </p:spPr>
      </p:pic>
    </p:spTree>
    <p:extLst>
      <p:ext uri="{BB962C8B-B14F-4D97-AF65-F5344CB8AC3E}">
        <p14:creationId xmlns:p14="http://schemas.microsoft.com/office/powerpoint/2010/main" val="31406562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121D2-F018-4E60-A434-3151FB3C5FF3}"/>
              </a:ext>
            </a:extLst>
          </p:cNvPr>
          <p:cNvSpPr>
            <a:spLocks noGrp="1"/>
          </p:cNvSpPr>
          <p:nvPr>
            <p:ph type="title"/>
          </p:nvPr>
        </p:nvSpPr>
        <p:spPr>
          <a:xfrm>
            <a:off x="3901324" y="46180"/>
            <a:ext cx="4389352" cy="558152"/>
          </a:xfrm>
        </p:spPr>
        <p:txBody>
          <a:bodyPr>
            <a:noAutofit/>
          </a:bodyPr>
          <a:lstStyle/>
          <a:p>
            <a:pPr algn="just"/>
            <a:r>
              <a:rPr lang="en-US" sz="3600" b="1" u="sng" dirty="0"/>
              <a:t>Business Objective:</a:t>
            </a:r>
            <a:endParaRPr lang="en-IN" sz="3600" b="1" u="sng" dirty="0"/>
          </a:p>
        </p:txBody>
      </p:sp>
      <p:sp>
        <p:nvSpPr>
          <p:cNvPr id="3" name="Content Placeholder 2">
            <a:extLst>
              <a:ext uri="{FF2B5EF4-FFF2-40B4-BE49-F238E27FC236}">
                <a16:creationId xmlns:a16="http://schemas.microsoft.com/office/drawing/2014/main" id="{6FC8967F-3D7A-46D8-B95C-66A5DEB07A66}"/>
              </a:ext>
            </a:extLst>
          </p:cNvPr>
          <p:cNvSpPr>
            <a:spLocks noGrp="1"/>
          </p:cNvSpPr>
          <p:nvPr>
            <p:ph idx="1"/>
          </p:nvPr>
        </p:nvSpPr>
        <p:spPr>
          <a:xfrm>
            <a:off x="1450517" y="1720850"/>
            <a:ext cx="8825659" cy="3416300"/>
          </a:xfrm>
        </p:spPr>
        <p:txBody>
          <a:bodyPr/>
          <a:lstStyle/>
          <a:p>
            <a:pPr>
              <a:lnSpc>
                <a:spcPct val="115000"/>
              </a:lnSpc>
            </a:pPr>
            <a:r>
              <a:rPr lang="en-IN" sz="1800" b="1" dirty="0">
                <a:effectLst/>
                <a:ea typeface="Arial" panose="020B0604020202020204" pitchFamily="34" charset="0"/>
                <a:cs typeface="Arial" panose="020B0604020202020204" pitchFamily="34" charset="0"/>
              </a:rPr>
              <a:t>Business Objective</a:t>
            </a:r>
            <a:r>
              <a:rPr lang="en-IN" sz="1800" dirty="0">
                <a:effectLst/>
                <a:ea typeface="Arial" panose="020B0604020202020204" pitchFamily="34" charset="0"/>
                <a:cs typeface="Arial" panose="020B0604020202020204" pitchFamily="34" charset="0"/>
              </a:rPr>
              <a:t>: Creating clusters on global development measurement dataset</a:t>
            </a:r>
          </a:p>
          <a:p>
            <a:pPr>
              <a:lnSpc>
                <a:spcPct val="115000"/>
              </a:lnSpc>
            </a:pPr>
            <a:r>
              <a:rPr lang="en-IN" sz="1800" b="1" dirty="0">
                <a:effectLst/>
                <a:ea typeface="Arial" panose="020B0604020202020204" pitchFamily="34" charset="0"/>
                <a:cs typeface="Arial" panose="020B0604020202020204" pitchFamily="34" charset="0"/>
              </a:rPr>
              <a:t>Data Set Details:</a:t>
            </a:r>
            <a:r>
              <a:rPr lang="en-IN" sz="1800" b="1" dirty="0">
                <a:ea typeface="Arial" panose="020B0604020202020204" pitchFamily="34" charset="0"/>
                <a:cs typeface="Arial" panose="020B0604020202020204" pitchFamily="34" charset="0"/>
              </a:rPr>
              <a:t> </a:t>
            </a:r>
            <a:r>
              <a:rPr lang="en-IN" sz="1800" dirty="0">
                <a:effectLst/>
                <a:ea typeface="Arial" panose="020B0604020202020204" pitchFamily="34" charset="0"/>
                <a:cs typeface="Arial" panose="020B0604020202020204" pitchFamily="34" charset="0"/>
              </a:rPr>
              <a:t>The dataset is having information about important economic and development metrics related to various countries across the globe. </a:t>
            </a:r>
          </a:p>
          <a:p>
            <a:pPr>
              <a:lnSpc>
                <a:spcPct val="115000"/>
              </a:lnSpc>
            </a:pPr>
            <a:r>
              <a:rPr lang="en-IN" sz="1800" b="1" dirty="0">
                <a:effectLst/>
                <a:ea typeface="Arial" panose="020B0604020202020204" pitchFamily="34" charset="0"/>
                <a:cs typeface="Arial" panose="020B0604020202020204" pitchFamily="34" charset="0"/>
              </a:rPr>
              <a:t>Acceptance Criterion: </a:t>
            </a:r>
            <a:r>
              <a:rPr lang="en-IN" sz="1800" dirty="0">
                <a:effectLst/>
                <a:ea typeface="Arial" panose="020B0604020202020204" pitchFamily="34" charset="0"/>
                <a:cs typeface="Arial" panose="020B0604020202020204" pitchFamily="34" charset="0"/>
              </a:rPr>
              <a:t>Work on different clustering models, do a comparative analysis and need to deploy the clustering application on streamlit, flask etc.</a:t>
            </a:r>
          </a:p>
          <a:p>
            <a:endParaRPr lang="en-IN" dirty="0">
              <a:cs typeface="Arial" panose="020B0604020202020204" pitchFamily="34" charset="0"/>
            </a:endParaRPr>
          </a:p>
        </p:txBody>
      </p:sp>
      <p:pic>
        <p:nvPicPr>
          <p:cNvPr id="4" name="Google Shape;363;p5">
            <a:extLst>
              <a:ext uri="{FF2B5EF4-FFF2-40B4-BE49-F238E27FC236}">
                <a16:creationId xmlns:a16="http://schemas.microsoft.com/office/drawing/2014/main" id="{08126F9C-1316-4C3E-AB69-8984D3DA7881}"/>
              </a:ext>
            </a:extLst>
          </p:cNvPr>
          <p:cNvPicPr preferRelativeResize="0"/>
          <p:nvPr/>
        </p:nvPicPr>
        <p:blipFill rotWithShape="1">
          <a:blip r:embed="rId2">
            <a:alphaModFix/>
          </a:blip>
          <a:srcRect/>
          <a:stretch/>
        </p:blipFill>
        <p:spPr>
          <a:xfrm>
            <a:off x="11004949" y="0"/>
            <a:ext cx="1187051" cy="411359"/>
          </a:xfrm>
          <a:prstGeom prst="rect">
            <a:avLst/>
          </a:prstGeom>
          <a:noFill/>
          <a:ln>
            <a:noFill/>
          </a:ln>
        </p:spPr>
      </p:pic>
    </p:spTree>
    <p:extLst>
      <p:ext uri="{BB962C8B-B14F-4D97-AF65-F5344CB8AC3E}">
        <p14:creationId xmlns:p14="http://schemas.microsoft.com/office/powerpoint/2010/main" val="28920654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1390B4-4CBD-480A-A245-AC7E48B1280B}"/>
              </a:ext>
            </a:extLst>
          </p:cNvPr>
          <p:cNvSpPr txBox="1">
            <a:spLocks/>
          </p:cNvSpPr>
          <p:nvPr/>
        </p:nvSpPr>
        <p:spPr>
          <a:xfrm>
            <a:off x="4255548" y="53268"/>
            <a:ext cx="3680904" cy="726829"/>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t>Model Building:</a:t>
            </a:r>
            <a:endParaRPr lang="en-IN" b="1" dirty="0"/>
          </a:p>
        </p:txBody>
      </p:sp>
      <p:pic>
        <p:nvPicPr>
          <p:cNvPr id="5" name="Google Shape;363;p5">
            <a:extLst>
              <a:ext uri="{FF2B5EF4-FFF2-40B4-BE49-F238E27FC236}">
                <a16:creationId xmlns:a16="http://schemas.microsoft.com/office/drawing/2014/main" id="{8021D40F-700A-4463-9901-B813405D9C6E}"/>
              </a:ext>
            </a:extLst>
          </p:cNvPr>
          <p:cNvPicPr preferRelativeResize="0"/>
          <p:nvPr/>
        </p:nvPicPr>
        <p:blipFill rotWithShape="1">
          <a:blip r:embed="rId2">
            <a:alphaModFix/>
          </a:blip>
          <a:srcRect/>
          <a:stretch/>
        </p:blipFill>
        <p:spPr>
          <a:xfrm>
            <a:off x="11004949" y="0"/>
            <a:ext cx="1187051" cy="411359"/>
          </a:xfrm>
          <a:prstGeom prst="rect">
            <a:avLst/>
          </a:prstGeom>
          <a:noFill/>
          <a:ln>
            <a:noFill/>
          </a:ln>
        </p:spPr>
      </p:pic>
      <p:sp>
        <p:nvSpPr>
          <p:cNvPr id="6" name="TextBox 5">
            <a:extLst>
              <a:ext uri="{FF2B5EF4-FFF2-40B4-BE49-F238E27FC236}">
                <a16:creationId xmlns:a16="http://schemas.microsoft.com/office/drawing/2014/main" id="{52887346-7C9C-4F2A-88D5-58D804848771}"/>
              </a:ext>
            </a:extLst>
          </p:cNvPr>
          <p:cNvSpPr txBox="1"/>
          <p:nvPr/>
        </p:nvSpPr>
        <p:spPr>
          <a:xfrm>
            <a:off x="4029596" y="780097"/>
            <a:ext cx="3978064" cy="369332"/>
          </a:xfrm>
          <a:prstGeom prst="rect">
            <a:avLst/>
          </a:prstGeom>
          <a:noFill/>
        </p:spPr>
        <p:txBody>
          <a:bodyPr wrap="square" rtlCol="0">
            <a:spAutoFit/>
          </a:bodyPr>
          <a:lstStyle/>
          <a:p>
            <a:r>
              <a:rPr lang="en-US" dirty="0"/>
              <a:t>KNN Classifier Model for Classification</a:t>
            </a:r>
            <a:endParaRPr lang="en-IN" dirty="0"/>
          </a:p>
        </p:txBody>
      </p:sp>
      <p:pic>
        <p:nvPicPr>
          <p:cNvPr id="3" name="Picture 2"/>
          <p:cNvPicPr>
            <a:picLocks noChangeAspect="1"/>
          </p:cNvPicPr>
          <p:nvPr/>
        </p:nvPicPr>
        <p:blipFill>
          <a:blip r:embed="rId3"/>
          <a:stretch>
            <a:fillRect/>
          </a:stretch>
        </p:blipFill>
        <p:spPr>
          <a:xfrm>
            <a:off x="772357" y="1369267"/>
            <a:ext cx="6382727" cy="4595867"/>
          </a:xfrm>
          <a:prstGeom prst="rect">
            <a:avLst/>
          </a:prstGeom>
        </p:spPr>
      </p:pic>
      <p:pic>
        <p:nvPicPr>
          <p:cNvPr id="7" name="Picture 6"/>
          <p:cNvPicPr>
            <a:picLocks noChangeAspect="1"/>
          </p:cNvPicPr>
          <p:nvPr/>
        </p:nvPicPr>
        <p:blipFill>
          <a:blip r:embed="rId4"/>
          <a:stretch>
            <a:fillRect/>
          </a:stretch>
        </p:blipFill>
        <p:spPr>
          <a:xfrm>
            <a:off x="7155084" y="1876258"/>
            <a:ext cx="4112148" cy="3239874"/>
          </a:xfrm>
          <a:prstGeom prst="rect">
            <a:avLst/>
          </a:prstGeom>
        </p:spPr>
      </p:pic>
    </p:spTree>
    <p:extLst>
      <p:ext uri="{BB962C8B-B14F-4D97-AF65-F5344CB8AC3E}">
        <p14:creationId xmlns:p14="http://schemas.microsoft.com/office/powerpoint/2010/main" val="3968091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DBFF9B-F714-4143-ABB9-F08F2E98791F}"/>
              </a:ext>
            </a:extLst>
          </p:cNvPr>
          <p:cNvSpPr txBox="1">
            <a:spLocks/>
          </p:cNvSpPr>
          <p:nvPr/>
        </p:nvSpPr>
        <p:spPr>
          <a:xfrm>
            <a:off x="4255548" y="53268"/>
            <a:ext cx="3680904" cy="726829"/>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t>Model Building:</a:t>
            </a:r>
            <a:endParaRPr lang="en-IN" b="1" dirty="0"/>
          </a:p>
        </p:txBody>
      </p:sp>
      <p:pic>
        <p:nvPicPr>
          <p:cNvPr id="5" name="Google Shape;363;p5">
            <a:extLst>
              <a:ext uri="{FF2B5EF4-FFF2-40B4-BE49-F238E27FC236}">
                <a16:creationId xmlns:a16="http://schemas.microsoft.com/office/drawing/2014/main" id="{C226870B-ECF2-420D-ADD6-F9E9AAD29EBE}"/>
              </a:ext>
            </a:extLst>
          </p:cNvPr>
          <p:cNvPicPr preferRelativeResize="0"/>
          <p:nvPr/>
        </p:nvPicPr>
        <p:blipFill rotWithShape="1">
          <a:blip r:embed="rId2">
            <a:alphaModFix/>
          </a:blip>
          <a:srcRect/>
          <a:stretch/>
        </p:blipFill>
        <p:spPr>
          <a:xfrm>
            <a:off x="11004949" y="0"/>
            <a:ext cx="1187051" cy="411359"/>
          </a:xfrm>
          <a:prstGeom prst="rect">
            <a:avLst/>
          </a:prstGeom>
          <a:noFill/>
          <a:ln>
            <a:noFill/>
          </a:ln>
        </p:spPr>
      </p:pic>
      <p:sp>
        <p:nvSpPr>
          <p:cNvPr id="3" name="TextBox 2">
            <a:extLst>
              <a:ext uri="{FF2B5EF4-FFF2-40B4-BE49-F238E27FC236}">
                <a16:creationId xmlns:a16="http://schemas.microsoft.com/office/drawing/2014/main" id="{B66B2A76-6812-40BB-93DC-F6BC4F0BB252}"/>
              </a:ext>
            </a:extLst>
          </p:cNvPr>
          <p:cNvSpPr txBox="1"/>
          <p:nvPr/>
        </p:nvSpPr>
        <p:spPr>
          <a:xfrm>
            <a:off x="3834804" y="780097"/>
            <a:ext cx="4522392" cy="369332"/>
          </a:xfrm>
          <a:prstGeom prst="rect">
            <a:avLst/>
          </a:prstGeom>
          <a:noFill/>
        </p:spPr>
        <p:txBody>
          <a:bodyPr wrap="none" rtlCol="0">
            <a:spAutoFit/>
          </a:bodyPr>
          <a:lstStyle/>
          <a:p>
            <a:r>
              <a:rPr lang="en-US" dirty="0"/>
              <a:t>Random Forest Model for Classification Model</a:t>
            </a:r>
            <a:endParaRPr lang="en-IN" dirty="0"/>
          </a:p>
        </p:txBody>
      </p:sp>
      <p:pic>
        <p:nvPicPr>
          <p:cNvPr id="6" name="Picture 5"/>
          <p:cNvPicPr>
            <a:picLocks noChangeAspect="1"/>
          </p:cNvPicPr>
          <p:nvPr/>
        </p:nvPicPr>
        <p:blipFill>
          <a:blip r:embed="rId3"/>
          <a:stretch>
            <a:fillRect/>
          </a:stretch>
        </p:blipFill>
        <p:spPr>
          <a:xfrm>
            <a:off x="947616" y="1412371"/>
            <a:ext cx="10148049" cy="4554246"/>
          </a:xfrm>
          <a:prstGeom prst="rect">
            <a:avLst/>
          </a:prstGeom>
        </p:spPr>
      </p:pic>
    </p:spTree>
    <p:extLst>
      <p:ext uri="{BB962C8B-B14F-4D97-AF65-F5344CB8AC3E}">
        <p14:creationId xmlns:p14="http://schemas.microsoft.com/office/powerpoint/2010/main" val="21576386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18A1B7-1C1C-4469-BDD0-6602097748E4}"/>
              </a:ext>
            </a:extLst>
          </p:cNvPr>
          <p:cNvSpPr txBox="1">
            <a:spLocks/>
          </p:cNvSpPr>
          <p:nvPr/>
        </p:nvSpPr>
        <p:spPr>
          <a:xfrm>
            <a:off x="4264426" y="53268"/>
            <a:ext cx="3680904" cy="726829"/>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t>Model Building:</a:t>
            </a:r>
            <a:endParaRPr lang="en-IN" b="1" dirty="0"/>
          </a:p>
        </p:txBody>
      </p:sp>
      <p:pic>
        <p:nvPicPr>
          <p:cNvPr id="4" name="Google Shape;363;p5">
            <a:extLst>
              <a:ext uri="{FF2B5EF4-FFF2-40B4-BE49-F238E27FC236}">
                <a16:creationId xmlns:a16="http://schemas.microsoft.com/office/drawing/2014/main" id="{15369D91-41F8-40C8-81F3-6694D426BE79}"/>
              </a:ext>
            </a:extLst>
          </p:cNvPr>
          <p:cNvPicPr preferRelativeResize="0"/>
          <p:nvPr/>
        </p:nvPicPr>
        <p:blipFill rotWithShape="1">
          <a:blip r:embed="rId2">
            <a:alphaModFix/>
          </a:blip>
          <a:srcRect/>
          <a:stretch/>
        </p:blipFill>
        <p:spPr>
          <a:xfrm>
            <a:off x="11004949" y="0"/>
            <a:ext cx="1187051" cy="411359"/>
          </a:xfrm>
          <a:prstGeom prst="rect">
            <a:avLst/>
          </a:prstGeom>
          <a:noFill/>
          <a:ln>
            <a:noFill/>
          </a:ln>
        </p:spPr>
      </p:pic>
      <p:sp>
        <p:nvSpPr>
          <p:cNvPr id="3" name="TextBox 2">
            <a:extLst>
              <a:ext uri="{FF2B5EF4-FFF2-40B4-BE49-F238E27FC236}">
                <a16:creationId xmlns:a16="http://schemas.microsoft.com/office/drawing/2014/main" id="{ECE220E9-2734-4C7B-8CC2-36AF8D3BD35D}"/>
              </a:ext>
            </a:extLst>
          </p:cNvPr>
          <p:cNvSpPr txBox="1"/>
          <p:nvPr/>
        </p:nvSpPr>
        <p:spPr>
          <a:xfrm>
            <a:off x="3016278" y="5643419"/>
            <a:ext cx="6159443" cy="369332"/>
          </a:xfrm>
          <a:prstGeom prst="rect">
            <a:avLst/>
          </a:prstGeom>
          <a:noFill/>
        </p:spPr>
        <p:txBody>
          <a:bodyPr wrap="none" rtlCol="0">
            <a:spAutoFit/>
          </a:bodyPr>
          <a:lstStyle/>
          <a:p>
            <a:r>
              <a:rPr lang="en-US" dirty="0"/>
              <a:t>Comparison of all the Classification models in Bar Graph Format.</a:t>
            </a:r>
            <a:endParaRPr lang="en-IN" dirty="0"/>
          </a:p>
        </p:txBody>
      </p:sp>
      <p:pic>
        <p:nvPicPr>
          <p:cNvPr id="5" name="Picture 4"/>
          <p:cNvPicPr>
            <a:picLocks noChangeAspect="1"/>
          </p:cNvPicPr>
          <p:nvPr/>
        </p:nvPicPr>
        <p:blipFill>
          <a:blip r:embed="rId3"/>
          <a:stretch>
            <a:fillRect/>
          </a:stretch>
        </p:blipFill>
        <p:spPr>
          <a:xfrm>
            <a:off x="2764296" y="780097"/>
            <a:ext cx="6663405" cy="4830757"/>
          </a:xfrm>
          <a:prstGeom prst="rect">
            <a:avLst/>
          </a:prstGeom>
        </p:spPr>
      </p:pic>
    </p:spTree>
    <p:extLst>
      <p:ext uri="{BB962C8B-B14F-4D97-AF65-F5344CB8AC3E}">
        <p14:creationId xmlns:p14="http://schemas.microsoft.com/office/powerpoint/2010/main" val="2587490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C40B26-94AB-4064-9809-A976DC97D75B}"/>
              </a:ext>
            </a:extLst>
          </p:cNvPr>
          <p:cNvSpPr txBox="1">
            <a:spLocks/>
          </p:cNvSpPr>
          <p:nvPr/>
        </p:nvSpPr>
        <p:spPr>
          <a:xfrm>
            <a:off x="4255548" y="53268"/>
            <a:ext cx="3680904" cy="726829"/>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t>Model Building:</a:t>
            </a:r>
            <a:endParaRPr lang="en-IN" b="1" dirty="0"/>
          </a:p>
        </p:txBody>
      </p:sp>
      <p:pic>
        <p:nvPicPr>
          <p:cNvPr id="15362" name="Picture 2">
            <a:extLst>
              <a:ext uri="{FF2B5EF4-FFF2-40B4-BE49-F238E27FC236}">
                <a16:creationId xmlns:a16="http://schemas.microsoft.com/office/drawing/2014/main" id="{EAD99B48-8996-428E-A02D-3AF1E18C22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55268" y="780097"/>
            <a:ext cx="9281464" cy="5460664"/>
          </a:xfrm>
          <a:prstGeom prst="rect">
            <a:avLst/>
          </a:prstGeom>
          <a:noFill/>
          <a:extLst>
            <a:ext uri="{909E8E84-426E-40DD-AFC4-6F175D3DCCD1}">
              <a14:hiddenFill xmlns:a14="http://schemas.microsoft.com/office/drawing/2010/main">
                <a:solidFill>
                  <a:srgbClr val="FFFFFF"/>
                </a:solidFill>
              </a14:hiddenFill>
            </a:ext>
          </a:extLst>
        </p:spPr>
      </p:pic>
      <p:pic>
        <p:nvPicPr>
          <p:cNvPr id="4" name="Google Shape;363;p5">
            <a:extLst>
              <a:ext uri="{FF2B5EF4-FFF2-40B4-BE49-F238E27FC236}">
                <a16:creationId xmlns:a16="http://schemas.microsoft.com/office/drawing/2014/main" id="{FBEF8C03-D1CC-411E-AADC-2F278226B951}"/>
              </a:ext>
            </a:extLst>
          </p:cNvPr>
          <p:cNvPicPr preferRelativeResize="0"/>
          <p:nvPr/>
        </p:nvPicPr>
        <p:blipFill rotWithShape="1">
          <a:blip r:embed="rId3">
            <a:alphaModFix/>
          </a:blip>
          <a:srcRect/>
          <a:stretch/>
        </p:blipFill>
        <p:spPr>
          <a:xfrm>
            <a:off x="11004949" y="0"/>
            <a:ext cx="1187051" cy="411359"/>
          </a:xfrm>
          <a:prstGeom prst="rect">
            <a:avLst/>
          </a:prstGeom>
          <a:noFill/>
          <a:ln>
            <a:noFill/>
          </a:ln>
        </p:spPr>
      </p:pic>
    </p:spTree>
    <p:extLst>
      <p:ext uri="{BB962C8B-B14F-4D97-AF65-F5344CB8AC3E}">
        <p14:creationId xmlns:p14="http://schemas.microsoft.com/office/powerpoint/2010/main" val="20460759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9D792D-C432-4AFF-BA73-CA46F3B44F64}"/>
              </a:ext>
            </a:extLst>
          </p:cNvPr>
          <p:cNvSpPr txBox="1">
            <a:spLocks/>
          </p:cNvSpPr>
          <p:nvPr/>
        </p:nvSpPr>
        <p:spPr>
          <a:xfrm>
            <a:off x="4255548" y="53268"/>
            <a:ext cx="3680904" cy="72682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t>Deployment</a:t>
            </a:r>
            <a:r>
              <a:rPr lang="en-US" b="1" dirty="0" smtClean="0"/>
              <a:t>: </a:t>
            </a:r>
            <a:r>
              <a:rPr lang="en-US" b="1" dirty="0" err="1" smtClean="0"/>
              <a:t>Streamlit</a:t>
            </a:r>
            <a:endParaRPr lang="en-IN" b="1" dirty="0"/>
          </a:p>
        </p:txBody>
      </p:sp>
      <p:pic>
        <p:nvPicPr>
          <p:cNvPr id="4" name="Picture 3">
            <a:extLst>
              <a:ext uri="{FF2B5EF4-FFF2-40B4-BE49-F238E27FC236}">
                <a16:creationId xmlns:a16="http://schemas.microsoft.com/office/drawing/2014/main" id="{C9B40B41-CCF5-4B1E-A081-DE5FA0CA00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32325"/>
            <a:ext cx="12192000" cy="5059680"/>
          </a:xfrm>
          <a:prstGeom prst="rect">
            <a:avLst/>
          </a:prstGeom>
        </p:spPr>
      </p:pic>
      <p:pic>
        <p:nvPicPr>
          <p:cNvPr id="5" name="Google Shape;363;p5">
            <a:extLst>
              <a:ext uri="{FF2B5EF4-FFF2-40B4-BE49-F238E27FC236}">
                <a16:creationId xmlns:a16="http://schemas.microsoft.com/office/drawing/2014/main" id="{CB689C8C-D494-47CD-B3DF-05995B053062}"/>
              </a:ext>
            </a:extLst>
          </p:cNvPr>
          <p:cNvPicPr preferRelativeResize="0"/>
          <p:nvPr/>
        </p:nvPicPr>
        <p:blipFill rotWithShape="1">
          <a:blip r:embed="rId3">
            <a:alphaModFix/>
          </a:blip>
          <a:srcRect/>
          <a:stretch/>
        </p:blipFill>
        <p:spPr>
          <a:xfrm>
            <a:off x="11004949" y="0"/>
            <a:ext cx="1187051" cy="411359"/>
          </a:xfrm>
          <a:prstGeom prst="rect">
            <a:avLst/>
          </a:prstGeom>
          <a:noFill/>
          <a:ln>
            <a:noFill/>
          </a:ln>
        </p:spPr>
      </p:pic>
      <p:sp>
        <p:nvSpPr>
          <p:cNvPr id="3" name="TextBox 2">
            <a:extLst>
              <a:ext uri="{FF2B5EF4-FFF2-40B4-BE49-F238E27FC236}">
                <a16:creationId xmlns:a16="http://schemas.microsoft.com/office/drawing/2014/main" id="{532D6E36-932B-4506-964C-18FBCFA157A2}"/>
              </a:ext>
            </a:extLst>
          </p:cNvPr>
          <p:cNvSpPr txBox="1"/>
          <p:nvPr/>
        </p:nvSpPr>
        <p:spPr>
          <a:xfrm>
            <a:off x="4966588" y="6092005"/>
            <a:ext cx="2298771" cy="369332"/>
          </a:xfrm>
          <a:prstGeom prst="rect">
            <a:avLst/>
          </a:prstGeom>
          <a:noFill/>
        </p:spPr>
        <p:txBody>
          <a:bodyPr wrap="none" rtlCol="0">
            <a:spAutoFit/>
          </a:bodyPr>
          <a:lstStyle/>
          <a:p>
            <a:r>
              <a:rPr lang="en-US" b="1" dirty="0"/>
              <a:t>Model Deployment UI</a:t>
            </a:r>
            <a:endParaRPr lang="en-IN" b="1" dirty="0"/>
          </a:p>
        </p:txBody>
      </p:sp>
    </p:spTree>
    <p:extLst>
      <p:ext uri="{BB962C8B-B14F-4D97-AF65-F5344CB8AC3E}">
        <p14:creationId xmlns:p14="http://schemas.microsoft.com/office/powerpoint/2010/main" val="28321302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F687E5-0E69-4B42-B7EC-C0DA95C24F5F}"/>
              </a:ext>
            </a:extLst>
          </p:cNvPr>
          <p:cNvSpPr txBox="1">
            <a:spLocks/>
          </p:cNvSpPr>
          <p:nvPr/>
        </p:nvSpPr>
        <p:spPr>
          <a:xfrm>
            <a:off x="4255548" y="53268"/>
            <a:ext cx="3680904" cy="72682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err="1" smtClean="0"/>
              <a:t>Deployment:Streamlit</a:t>
            </a:r>
            <a:endParaRPr lang="en-IN" b="1" dirty="0"/>
          </a:p>
        </p:txBody>
      </p:sp>
      <p:pic>
        <p:nvPicPr>
          <p:cNvPr id="4" name="Picture 3">
            <a:extLst>
              <a:ext uri="{FF2B5EF4-FFF2-40B4-BE49-F238E27FC236}">
                <a16:creationId xmlns:a16="http://schemas.microsoft.com/office/drawing/2014/main" id="{74F8A25E-C190-4701-AB7E-8D4DD2B394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43890"/>
            <a:ext cx="12192000" cy="5570220"/>
          </a:xfrm>
          <a:prstGeom prst="rect">
            <a:avLst/>
          </a:prstGeom>
        </p:spPr>
      </p:pic>
      <p:pic>
        <p:nvPicPr>
          <p:cNvPr id="5" name="Google Shape;363;p5">
            <a:extLst>
              <a:ext uri="{FF2B5EF4-FFF2-40B4-BE49-F238E27FC236}">
                <a16:creationId xmlns:a16="http://schemas.microsoft.com/office/drawing/2014/main" id="{77BF2D2F-EECA-409F-BF2C-F1C91612C14F}"/>
              </a:ext>
            </a:extLst>
          </p:cNvPr>
          <p:cNvPicPr preferRelativeResize="0"/>
          <p:nvPr/>
        </p:nvPicPr>
        <p:blipFill rotWithShape="1">
          <a:blip r:embed="rId3">
            <a:alphaModFix/>
          </a:blip>
          <a:srcRect/>
          <a:stretch/>
        </p:blipFill>
        <p:spPr>
          <a:xfrm>
            <a:off x="11004949" y="0"/>
            <a:ext cx="1187051" cy="411359"/>
          </a:xfrm>
          <a:prstGeom prst="rect">
            <a:avLst/>
          </a:prstGeom>
          <a:noFill/>
          <a:ln>
            <a:noFill/>
          </a:ln>
        </p:spPr>
      </p:pic>
    </p:spTree>
    <p:extLst>
      <p:ext uri="{BB962C8B-B14F-4D97-AF65-F5344CB8AC3E}">
        <p14:creationId xmlns:p14="http://schemas.microsoft.com/office/powerpoint/2010/main" val="28478660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8DEEFD-6856-4D19-A601-4B7738E55942}"/>
              </a:ext>
            </a:extLst>
          </p:cNvPr>
          <p:cNvSpPr txBox="1">
            <a:spLocks/>
          </p:cNvSpPr>
          <p:nvPr/>
        </p:nvSpPr>
        <p:spPr>
          <a:xfrm>
            <a:off x="4255548" y="53268"/>
            <a:ext cx="3680904" cy="72682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err="1" smtClean="0"/>
              <a:t>Deployment:Streamlit</a:t>
            </a:r>
            <a:endParaRPr lang="en-IN" b="1" dirty="0"/>
          </a:p>
        </p:txBody>
      </p:sp>
      <p:pic>
        <p:nvPicPr>
          <p:cNvPr id="4" name="Picture 3">
            <a:extLst>
              <a:ext uri="{FF2B5EF4-FFF2-40B4-BE49-F238E27FC236}">
                <a16:creationId xmlns:a16="http://schemas.microsoft.com/office/drawing/2014/main" id="{9E9A66E4-7C15-487E-9126-B1BF91E706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80097"/>
            <a:ext cx="12192000" cy="5539740"/>
          </a:xfrm>
          <a:prstGeom prst="rect">
            <a:avLst/>
          </a:prstGeom>
        </p:spPr>
      </p:pic>
      <p:pic>
        <p:nvPicPr>
          <p:cNvPr id="5" name="Google Shape;363;p5">
            <a:extLst>
              <a:ext uri="{FF2B5EF4-FFF2-40B4-BE49-F238E27FC236}">
                <a16:creationId xmlns:a16="http://schemas.microsoft.com/office/drawing/2014/main" id="{6ED1AE91-1FAF-4F22-8F47-A9AD54D5CA96}"/>
              </a:ext>
            </a:extLst>
          </p:cNvPr>
          <p:cNvPicPr preferRelativeResize="0"/>
          <p:nvPr/>
        </p:nvPicPr>
        <p:blipFill rotWithShape="1">
          <a:blip r:embed="rId3">
            <a:alphaModFix/>
          </a:blip>
          <a:srcRect/>
          <a:stretch/>
        </p:blipFill>
        <p:spPr>
          <a:xfrm>
            <a:off x="11004949" y="0"/>
            <a:ext cx="1187051" cy="411359"/>
          </a:xfrm>
          <a:prstGeom prst="rect">
            <a:avLst/>
          </a:prstGeom>
          <a:noFill/>
          <a:ln>
            <a:noFill/>
          </a:ln>
        </p:spPr>
      </p:pic>
    </p:spTree>
    <p:extLst>
      <p:ext uri="{BB962C8B-B14F-4D97-AF65-F5344CB8AC3E}">
        <p14:creationId xmlns:p14="http://schemas.microsoft.com/office/powerpoint/2010/main" val="33273043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720E03-4F76-4097-B226-003025E2DB52}"/>
              </a:ext>
            </a:extLst>
          </p:cNvPr>
          <p:cNvSpPr txBox="1">
            <a:spLocks/>
          </p:cNvSpPr>
          <p:nvPr/>
        </p:nvSpPr>
        <p:spPr>
          <a:xfrm>
            <a:off x="4255548" y="53268"/>
            <a:ext cx="3680904" cy="72682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t>Deployment</a:t>
            </a:r>
            <a:r>
              <a:rPr lang="en-US" b="1" dirty="0" smtClean="0"/>
              <a:t>: Flask</a:t>
            </a:r>
            <a:endParaRPr lang="en-IN" b="1" dirty="0"/>
          </a:p>
        </p:txBody>
      </p:sp>
      <p:pic>
        <p:nvPicPr>
          <p:cNvPr id="5" name="Google Shape;363;p5">
            <a:extLst>
              <a:ext uri="{FF2B5EF4-FFF2-40B4-BE49-F238E27FC236}">
                <a16:creationId xmlns:a16="http://schemas.microsoft.com/office/drawing/2014/main" id="{415FDA75-771F-4E01-AFFD-5FFA7E570AB3}"/>
              </a:ext>
            </a:extLst>
          </p:cNvPr>
          <p:cNvPicPr preferRelativeResize="0"/>
          <p:nvPr/>
        </p:nvPicPr>
        <p:blipFill rotWithShape="1">
          <a:blip r:embed="rId2">
            <a:alphaModFix/>
          </a:blip>
          <a:srcRect/>
          <a:stretch/>
        </p:blipFill>
        <p:spPr>
          <a:xfrm>
            <a:off x="11004949" y="0"/>
            <a:ext cx="1187051" cy="411359"/>
          </a:xfrm>
          <a:prstGeom prst="rect">
            <a:avLst/>
          </a:prstGeom>
          <a:noFill/>
          <a:ln>
            <a:noFill/>
          </a:ln>
        </p:spPr>
      </p:pic>
      <p:pic>
        <p:nvPicPr>
          <p:cNvPr id="3" name="Picture 2"/>
          <p:cNvPicPr>
            <a:picLocks noChangeAspect="1"/>
          </p:cNvPicPr>
          <p:nvPr/>
        </p:nvPicPr>
        <p:blipFill>
          <a:blip r:embed="rId3"/>
          <a:stretch>
            <a:fillRect/>
          </a:stretch>
        </p:blipFill>
        <p:spPr>
          <a:xfrm>
            <a:off x="962887" y="1091181"/>
            <a:ext cx="10289840" cy="4679303"/>
          </a:xfrm>
          <a:prstGeom prst="rect">
            <a:avLst/>
          </a:prstGeom>
        </p:spPr>
      </p:pic>
    </p:spTree>
    <p:extLst>
      <p:ext uri="{BB962C8B-B14F-4D97-AF65-F5344CB8AC3E}">
        <p14:creationId xmlns:p14="http://schemas.microsoft.com/office/powerpoint/2010/main" val="13702742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E72C54-C7FA-4043-93D6-AC181EF8976A}"/>
              </a:ext>
            </a:extLst>
          </p:cNvPr>
          <p:cNvSpPr txBox="1">
            <a:spLocks/>
          </p:cNvSpPr>
          <p:nvPr/>
        </p:nvSpPr>
        <p:spPr>
          <a:xfrm>
            <a:off x="4255548" y="53268"/>
            <a:ext cx="3680904" cy="72682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err="1" smtClean="0"/>
              <a:t>Deployment:Flask</a:t>
            </a:r>
            <a:endParaRPr lang="en-IN" b="1" dirty="0"/>
          </a:p>
        </p:txBody>
      </p:sp>
      <p:pic>
        <p:nvPicPr>
          <p:cNvPr id="5" name="Google Shape;363;p5">
            <a:extLst>
              <a:ext uri="{FF2B5EF4-FFF2-40B4-BE49-F238E27FC236}">
                <a16:creationId xmlns:a16="http://schemas.microsoft.com/office/drawing/2014/main" id="{E396D9D1-9B1E-467A-A8F2-F99199576234}"/>
              </a:ext>
            </a:extLst>
          </p:cNvPr>
          <p:cNvPicPr preferRelativeResize="0"/>
          <p:nvPr/>
        </p:nvPicPr>
        <p:blipFill rotWithShape="1">
          <a:blip r:embed="rId2">
            <a:alphaModFix/>
          </a:blip>
          <a:srcRect/>
          <a:stretch/>
        </p:blipFill>
        <p:spPr>
          <a:xfrm>
            <a:off x="11004949" y="0"/>
            <a:ext cx="1187051" cy="411359"/>
          </a:xfrm>
          <a:prstGeom prst="rect">
            <a:avLst/>
          </a:prstGeom>
          <a:noFill/>
          <a:ln>
            <a:noFill/>
          </a:ln>
        </p:spPr>
      </p:pic>
      <p:pic>
        <p:nvPicPr>
          <p:cNvPr id="3" name="Picture 2"/>
          <p:cNvPicPr>
            <a:picLocks noChangeAspect="1"/>
          </p:cNvPicPr>
          <p:nvPr/>
        </p:nvPicPr>
        <p:blipFill>
          <a:blip r:embed="rId3"/>
          <a:stretch>
            <a:fillRect/>
          </a:stretch>
        </p:blipFill>
        <p:spPr>
          <a:xfrm>
            <a:off x="1009045" y="941032"/>
            <a:ext cx="10212422" cy="5024762"/>
          </a:xfrm>
          <a:prstGeom prst="rect">
            <a:avLst/>
          </a:prstGeom>
        </p:spPr>
      </p:pic>
    </p:spTree>
    <p:extLst>
      <p:ext uri="{BB962C8B-B14F-4D97-AF65-F5344CB8AC3E}">
        <p14:creationId xmlns:p14="http://schemas.microsoft.com/office/powerpoint/2010/main" val="2758363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229A7CD-9607-4362-BA76-5D92DE4510F5}"/>
              </a:ext>
            </a:extLst>
          </p:cNvPr>
          <p:cNvSpPr txBox="1"/>
          <p:nvPr/>
        </p:nvSpPr>
        <p:spPr>
          <a:xfrm>
            <a:off x="2760956" y="2284291"/>
            <a:ext cx="5645007" cy="1446550"/>
          </a:xfrm>
          <a:prstGeom prst="rect">
            <a:avLst/>
          </a:prstGeom>
          <a:noFill/>
        </p:spPr>
        <p:txBody>
          <a:bodyPr wrap="none" rtlCol="0">
            <a:spAutoFit/>
          </a:bodyPr>
          <a:lstStyle/>
          <a:p>
            <a:r>
              <a:rPr lang="en-US" sz="8800" dirty="0">
                <a:solidFill>
                  <a:srgbClr val="3585A7"/>
                </a:solidFill>
              </a:rPr>
              <a:t>THANK YOU</a:t>
            </a:r>
            <a:endParaRPr lang="en-IN" sz="8800" dirty="0">
              <a:solidFill>
                <a:srgbClr val="3585A7"/>
              </a:solidFill>
            </a:endParaRPr>
          </a:p>
        </p:txBody>
      </p:sp>
      <p:pic>
        <p:nvPicPr>
          <p:cNvPr id="3" name="Google Shape;363;p5">
            <a:extLst>
              <a:ext uri="{FF2B5EF4-FFF2-40B4-BE49-F238E27FC236}">
                <a16:creationId xmlns:a16="http://schemas.microsoft.com/office/drawing/2014/main" id="{561BBB0C-05DA-4670-8BDE-72618EB70F1E}"/>
              </a:ext>
            </a:extLst>
          </p:cNvPr>
          <p:cNvPicPr preferRelativeResize="0"/>
          <p:nvPr/>
        </p:nvPicPr>
        <p:blipFill rotWithShape="1">
          <a:blip r:embed="rId2">
            <a:alphaModFix/>
          </a:blip>
          <a:srcRect/>
          <a:stretch/>
        </p:blipFill>
        <p:spPr>
          <a:xfrm>
            <a:off x="11004949" y="0"/>
            <a:ext cx="1187051" cy="411359"/>
          </a:xfrm>
          <a:prstGeom prst="rect">
            <a:avLst/>
          </a:prstGeom>
          <a:noFill/>
          <a:ln>
            <a:noFill/>
          </a:ln>
        </p:spPr>
      </p:pic>
      <p:sp>
        <p:nvSpPr>
          <p:cNvPr id="4" name="TextBox 3">
            <a:extLst>
              <a:ext uri="{FF2B5EF4-FFF2-40B4-BE49-F238E27FC236}">
                <a16:creationId xmlns:a16="http://schemas.microsoft.com/office/drawing/2014/main" id="{1149B27E-287A-4D22-AEA5-7DCD601374CE}"/>
              </a:ext>
            </a:extLst>
          </p:cNvPr>
          <p:cNvSpPr txBox="1"/>
          <p:nvPr/>
        </p:nvSpPr>
        <p:spPr>
          <a:xfrm>
            <a:off x="7427651" y="3469231"/>
            <a:ext cx="2453429" cy="523220"/>
          </a:xfrm>
          <a:prstGeom prst="rect">
            <a:avLst/>
          </a:prstGeom>
          <a:noFill/>
        </p:spPr>
        <p:txBody>
          <a:bodyPr wrap="none" rtlCol="0">
            <a:spAutoFit/>
          </a:bodyPr>
          <a:lstStyle/>
          <a:p>
            <a:r>
              <a:rPr lang="en-US" sz="2800" dirty="0">
                <a:solidFill>
                  <a:srgbClr val="F4873C"/>
                </a:solidFill>
              </a:rPr>
              <a:t>Any Questions?</a:t>
            </a:r>
            <a:endParaRPr lang="en-IN" sz="2800" dirty="0">
              <a:solidFill>
                <a:srgbClr val="F4873C"/>
              </a:solidFill>
            </a:endParaRPr>
          </a:p>
        </p:txBody>
      </p:sp>
    </p:spTree>
    <p:extLst>
      <p:ext uri="{BB962C8B-B14F-4D97-AF65-F5344CB8AC3E}">
        <p14:creationId xmlns:p14="http://schemas.microsoft.com/office/powerpoint/2010/main" val="21197233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4E667C-C6D6-4664-AF71-1AB93DDBC671}"/>
              </a:ext>
            </a:extLst>
          </p:cNvPr>
          <p:cNvSpPr>
            <a:spLocks noGrp="1"/>
          </p:cNvSpPr>
          <p:nvPr>
            <p:ph type="title"/>
          </p:nvPr>
        </p:nvSpPr>
        <p:spPr>
          <a:xfrm>
            <a:off x="4240012" y="46180"/>
            <a:ext cx="3711976" cy="602541"/>
          </a:xfrm>
        </p:spPr>
        <p:txBody>
          <a:bodyPr>
            <a:normAutofit/>
          </a:bodyPr>
          <a:lstStyle/>
          <a:p>
            <a:pPr algn="ctr"/>
            <a:r>
              <a:rPr lang="en-US" sz="3600" b="1" u="sng" dirty="0" err="1"/>
              <a:t>DataSet</a:t>
            </a:r>
            <a:r>
              <a:rPr lang="en-US" sz="3600" b="1" u="sng" dirty="0"/>
              <a:t> Details:</a:t>
            </a:r>
            <a:endParaRPr lang="en-IN" sz="3600" b="1" u="sng" dirty="0"/>
          </a:p>
        </p:txBody>
      </p:sp>
      <p:pic>
        <p:nvPicPr>
          <p:cNvPr id="5" name="Content Placeholder 4">
            <a:extLst>
              <a:ext uri="{FF2B5EF4-FFF2-40B4-BE49-F238E27FC236}">
                <a16:creationId xmlns:a16="http://schemas.microsoft.com/office/drawing/2014/main" id="{5DA3605C-733D-4B82-9F59-221C8C726B73}"/>
              </a:ext>
            </a:extLst>
          </p:cNvPr>
          <p:cNvPicPr>
            <a:picLocks noGrp="1" noChangeAspect="1"/>
          </p:cNvPicPr>
          <p:nvPr>
            <p:ph idx="1"/>
          </p:nvPr>
        </p:nvPicPr>
        <p:blipFill>
          <a:blip r:embed="rId2"/>
          <a:stretch>
            <a:fillRect/>
          </a:stretch>
        </p:blipFill>
        <p:spPr>
          <a:xfrm>
            <a:off x="0" y="879874"/>
            <a:ext cx="7883371" cy="2337438"/>
          </a:xfrm>
        </p:spPr>
      </p:pic>
      <p:pic>
        <p:nvPicPr>
          <p:cNvPr id="7" name="Picture 6">
            <a:extLst>
              <a:ext uri="{FF2B5EF4-FFF2-40B4-BE49-F238E27FC236}">
                <a16:creationId xmlns:a16="http://schemas.microsoft.com/office/drawing/2014/main" id="{AC3A81E3-AFF6-43F6-B005-B4E4E877DDA9}"/>
              </a:ext>
            </a:extLst>
          </p:cNvPr>
          <p:cNvPicPr>
            <a:picLocks noChangeAspect="1"/>
          </p:cNvPicPr>
          <p:nvPr/>
        </p:nvPicPr>
        <p:blipFill>
          <a:blip r:embed="rId3"/>
          <a:stretch>
            <a:fillRect/>
          </a:stretch>
        </p:blipFill>
        <p:spPr>
          <a:xfrm>
            <a:off x="6096000" y="2879334"/>
            <a:ext cx="5962166" cy="3978666"/>
          </a:xfrm>
          <a:prstGeom prst="rect">
            <a:avLst/>
          </a:prstGeom>
        </p:spPr>
      </p:pic>
      <p:pic>
        <p:nvPicPr>
          <p:cNvPr id="6" name="Google Shape;363;p5">
            <a:extLst>
              <a:ext uri="{FF2B5EF4-FFF2-40B4-BE49-F238E27FC236}">
                <a16:creationId xmlns:a16="http://schemas.microsoft.com/office/drawing/2014/main" id="{7ADC13C2-3D1A-49E7-A989-FDCA5329D44B}"/>
              </a:ext>
            </a:extLst>
          </p:cNvPr>
          <p:cNvPicPr preferRelativeResize="0"/>
          <p:nvPr/>
        </p:nvPicPr>
        <p:blipFill rotWithShape="1">
          <a:blip r:embed="rId4">
            <a:alphaModFix/>
          </a:blip>
          <a:srcRect/>
          <a:stretch/>
        </p:blipFill>
        <p:spPr>
          <a:xfrm>
            <a:off x="11004949" y="0"/>
            <a:ext cx="1187051" cy="411359"/>
          </a:xfrm>
          <a:prstGeom prst="rect">
            <a:avLst/>
          </a:prstGeom>
          <a:noFill/>
          <a:ln>
            <a:noFill/>
          </a:ln>
        </p:spPr>
      </p:pic>
      <p:sp>
        <p:nvSpPr>
          <p:cNvPr id="3" name="TextBox 2">
            <a:extLst>
              <a:ext uri="{FF2B5EF4-FFF2-40B4-BE49-F238E27FC236}">
                <a16:creationId xmlns:a16="http://schemas.microsoft.com/office/drawing/2014/main" id="{077B6136-2E41-4A8B-B487-D119F2440D8B}"/>
              </a:ext>
            </a:extLst>
          </p:cNvPr>
          <p:cNvSpPr txBox="1"/>
          <p:nvPr/>
        </p:nvSpPr>
        <p:spPr>
          <a:xfrm>
            <a:off x="7883371" y="879874"/>
            <a:ext cx="4308629" cy="1477328"/>
          </a:xfrm>
          <a:prstGeom prst="rect">
            <a:avLst/>
          </a:prstGeom>
          <a:noFill/>
        </p:spPr>
        <p:txBody>
          <a:bodyPr wrap="square" rtlCol="0">
            <a:spAutoFit/>
          </a:bodyPr>
          <a:lstStyle/>
          <a:p>
            <a:pPr algn="just"/>
            <a:r>
              <a:rPr lang="en-US" dirty="0"/>
              <a:t>This is a sample of the given </a:t>
            </a:r>
            <a:r>
              <a:rPr lang="en-US" dirty="0" err="1"/>
              <a:t>DataSet</a:t>
            </a:r>
            <a:r>
              <a:rPr lang="en-US" dirty="0"/>
              <a:t>. We have around 25 columns and 2700 entries. We have data like Birth Rate, CO2 Emissions, Energy Usage, GDP, Life </a:t>
            </a:r>
            <a:r>
              <a:rPr lang="en-US" dirty="0" err="1"/>
              <a:t>Expectency</a:t>
            </a:r>
            <a:r>
              <a:rPr lang="en-US" dirty="0"/>
              <a:t>, Tourism Inbound, Outbound, etc.</a:t>
            </a:r>
            <a:endParaRPr lang="en-IN" dirty="0"/>
          </a:p>
        </p:txBody>
      </p:sp>
      <p:sp>
        <p:nvSpPr>
          <p:cNvPr id="4" name="TextBox 3">
            <a:extLst>
              <a:ext uri="{FF2B5EF4-FFF2-40B4-BE49-F238E27FC236}">
                <a16:creationId xmlns:a16="http://schemas.microsoft.com/office/drawing/2014/main" id="{4449D8A7-49D1-4779-ADA6-7AAC5C37C10A}"/>
              </a:ext>
            </a:extLst>
          </p:cNvPr>
          <p:cNvSpPr txBox="1"/>
          <p:nvPr/>
        </p:nvSpPr>
        <p:spPr>
          <a:xfrm>
            <a:off x="0" y="5336282"/>
            <a:ext cx="6195094" cy="1477328"/>
          </a:xfrm>
          <a:prstGeom prst="rect">
            <a:avLst/>
          </a:prstGeom>
          <a:noFill/>
        </p:spPr>
        <p:txBody>
          <a:bodyPr wrap="none" rtlCol="0">
            <a:spAutoFit/>
          </a:bodyPr>
          <a:lstStyle/>
          <a:p>
            <a:r>
              <a:rPr lang="en-US" dirty="0"/>
              <a:t>Description of Data: We have basic description of data including</a:t>
            </a:r>
          </a:p>
          <a:p>
            <a:r>
              <a:rPr lang="en-US" dirty="0"/>
              <a:t>Mean, Median, Standard </a:t>
            </a:r>
            <a:r>
              <a:rPr lang="en-US" dirty="0" err="1"/>
              <a:t>Deviation,etc</a:t>
            </a:r>
            <a:r>
              <a:rPr lang="en-US" dirty="0"/>
              <a:t>. We also get the min and</a:t>
            </a:r>
          </a:p>
          <a:p>
            <a:r>
              <a:rPr lang="en-US" dirty="0"/>
              <a:t>Maximum values of the particular column in the Dataset.</a:t>
            </a:r>
          </a:p>
          <a:p>
            <a:r>
              <a:rPr lang="en-US" dirty="0"/>
              <a:t>This description solves most of the questions in our mind about</a:t>
            </a:r>
          </a:p>
          <a:p>
            <a:r>
              <a:rPr lang="en-US" dirty="0"/>
              <a:t>the </a:t>
            </a:r>
            <a:r>
              <a:rPr lang="en-US" dirty="0" err="1"/>
              <a:t>DataSet</a:t>
            </a:r>
            <a:r>
              <a:rPr lang="en-US" dirty="0"/>
              <a:t>.</a:t>
            </a:r>
            <a:endParaRPr lang="en-IN" dirty="0"/>
          </a:p>
        </p:txBody>
      </p:sp>
    </p:spTree>
    <p:extLst>
      <p:ext uri="{BB962C8B-B14F-4D97-AF65-F5344CB8AC3E}">
        <p14:creationId xmlns:p14="http://schemas.microsoft.com/office/powerpoint/2010/main" val="32521910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F1D5FC-3AC7-4086-A125-90167FE829C7}"/>
              </a:ext>
            </a:extLst>
          </p:cNvPr>
          <p:cNvSpPr>
            <a:spLocks noGrp="1"/>
          </p:cNvSpPr>
          <p:nvPr>
            <p:ph type="title"/>
          </p:nvPr>
        </p:nvSpPr>
        <p:spPr>
          <a:xfrm>
            <a:off x="3035547" y="46180"/>
            <a:ext cx="6664159" cy="586348"/>
          </a:xfrm>
        </p:spPr>
        <p:txBody>
          <a:bodyPr>
            <a:normAutofit fontScale="90000"/>
          </a:bodyPr>
          <a:lstStyle/>
          <a:p>
            <a:pPr algn="ctr"/>
            <a:r>
              <a:rPr lang="en-US" b="1" dirty="0"/>
              <a:t>Exploratory Data Analysis(EDA)</a:t>
            </a:r>
            <a:endParaRPr lang="en-IN" b="1" dirty="0"/>
          </a:p>
        </p:txBody>
      </p:sp>
      <p:pic>
        <p:nvPicPr>
          <p:cNvPr id="5" name="Picture 4">
            <a:extLst>
              <a:ext uri="{FF2B5EF4-FFF2-40B4-BE49-F238E27FC236}">
                <a16:creationId xmlns:a16="http://schemas.microsoft.com/office/drawing/2014/main" id="{AF09CC8E-ED5E-401C-895A-3341D8C5ADCB}"/>
              </a:ext>
            </a:extLst>
          </p:cNvPr>
          <p:cNvPicPr>
            <a:picLocks noChangeAspect="1"/>
          </p:cNvPicPr>
          <p:nvPr/>
        </p:nvPicPr>
        <p:blipFill>
          <a:blip r:embed="rId2"/>
          <a:stretch>
            <a:fillRect/>
          </a:stretch>
        </p:blipFill>
        <p:spPr>
          <a:xfrm>
            <a:off x="0" y="847077"/>
            <a:ext cx="4291177" cy="6010923"/>
          </a:xfrm>
          <a:prstGeom prst="rect">
            <a:avLst/>
          </a:prstGeom>
        </p:spPr>
      </p:pic>
      <p:pic>
        <p:nvPicPr>
          <p:cNvPr id="7" name="Picture 6">
            <a:extLst>
              <a:ext uri="{FF2B5EF4-FFF2-40B4-BE49-F238E27FC236}">
                <a16:creationId xmlns:a16="http://schemas.microsoft.com/office/drawing/2014/main" id="{7CE18989-A314-46ED-853D-49CE6A64177B}"/>
              </a:ext>
            </a:extLst>
          </p:cNvPr>
          <p:cNvPicPr>
            <a:picLocks noChangeAspect="1"/>
          </p:cNvPicPr>
          <p:nvPr/>
        </p:nvPicPr>
        <p:blipFill>
          <a:blip r:embed="rId3"/>
          <a:stretch>
            <a:fillRect/>
          </a:stretch>
        </p:blipFill>
        <p:spPr>
          <a:xfrm>
            <a:off x="4291177" y="4138711"/>
            <a:ext cx="5944430" cy="1333686"/>
          </a:xfrm>
          <a:prstGeom prst="rect">
            <a:avLst/>
          </a:prstGeom>
        </p:spPr>
      </p:pic>
      <p:pic>
        <p:nvPicPr>
          <p:cNvPr id="9" name="Picture 8">
            <a:extLst>
              <a:ext uri="{FF2B5EF4-FFF2-40B4-BE49-F238E27FC236}">
                <a16:creationId xmlns:a16="http://schemas.microsoft.com/office/drawing/2014/main" id="{CE829E3B-9E69-4080-AA7C-56F693640887}"/>
              </a:ext>
            </a:extLst>
          </p:cNvPr>
          <p:cNvPicPr>
            <a:picLocks noChangeAspect="1"/>
          </p:cNvPicPr>
          <p:nvPr/>
        </p:nvPicPr>
        <p:blipFill>
          <a:blip r:embed="rId4"/>
          <a:stretch>
            <a:fillRect/>
          </a:stretch>
        </p:blipFill>
        <p:spPr>
          <a:xfrm>
            <a:off x="4291177" y="2719288"/>
            <a:ext cx="7144747" cy="1419423"/>
          </a:xfrm>
          <a:prstGeom prst="rect">
            <a:avLst/>
          </a:prstGeom>
        </p:spPr>
      </p:pic>
      <p:pic>
        <p:nvPicPr>
          <p:cNvPr id="6" name="Google Shape;363;p5">
            <a:extLst>
              <a:ext uri="{FF2B5EF4-FFF2-40B4-BE49-F238E27FC236}">
                <a16:creationId xmlns:a16="http://schemas.microsoft.com/office/drawing/2014/main" id="{937D6EF6-85A3-4F70-9D1B-10CDD9757C9C}"/>
              </a:ext>
            </a:extLst>
          </p:cNvPr>
          <p:cNvPicPr preferRelativeResize="0"/>
          <p:nvPr/>
        </p:nvPicPr>
        <p:blipFill rotWithShape="1">
          <a:blip r:embed="rId5">
            <a:alphaModFix/>
          </a:blip>
          <a:srcRect/>
          <a:stretch/>
        </p:blipFill>
        <p:spPr>
          <a:xfrm>
            <a:off x="11004949" y="0"/>
            <a:ext cx="1187051" cy="411359"/>
          </a:xfrm>
          <a:prstGeom prst="rect">
            <a:avLst/>
          </a:prstGeom>
          <a:noFill/>
          <a:ln>
            <a:noFill/>
          </a:ln>
        </p:spPr>
      </p:pic>
      <p:sp>
        <p:nvSpPr>
          <p:cNvPr id="3" name="TextBox 2">
            <a:extLst>
              <a:ext uri="{FF2B5EF4-FFF2-40B4-BE49-F238E27FC236}">
                <a16:creationId xmlns:a16="http://schemas.microsoft.com/office/drawing/2014/main" id="{CDCC0517-4C4D-4484-A56E-0624B3F35517}"/>
              </a:ext>
            </a:extLst>
          </p:cNvPr>
          <p:cNvSpPr txBox="1"/>
          <p:nvPr/>
        </p:nvSpPr>
        <p:spPr>
          <a:xfrm>
            <a:off x="4291177" y="797850"/>
            <a:ext cx="4152900" cy="1754326"/>
          </a:xfrm>
          <a:prstGeom prst="rect">
            <a:avLst/>
          </a:prstGeom>
          <a:noFill/>
        </p:spPr>
        <p:txBody>
          <a:bodyPr wrap="square" rtlCol="0">
            <a:spAutoFit/>
          </a:bodyPr>
          <a:lstStyle/>
          <a:p>
            <a:r>
              <a:rPr lang="en-US" dirty="0"/>
              <a:t>Analyzing the Dataset we found there are some columns which does not have </a:t>
            </a:r>
          </a:p>
          <a:p>
            <a:r>
              <a:rPr lang="en-US" dirty="0"/>
              <a:t>Proper Data Type. So, we have to manually change the datatype of those columns in order to get the proper output in the Model.</a:t>
            </a:r>
            <a:endParaRPr lang="en-IN" dirty="0"/>
          </a:p>
        </p:txBody>
      </p:sp>
      <p:sp>
        <p:nvSpPr>
          <p:cNvPr id="8" name="TextBox 7">
            <a:extLst>
              <a:ext uri="{FF2B5EF4-FFF2-40B4-BE49-F238E27FC236}">
                <a16:creationId xmlns:a16="http://schemas.microsoft.com/office/drawing/2014/main" id="{66450609-F925-4B14-957D-551A2372ED87}"/>
              </a:ext>
            </a:extLst>
          </p:cNvPr>
          <p:cNvSpPr txBox="1"/>
          <p:nvPr/>
        </p:nvSpPr>
        <p:spPr>
          <a:xfrm>
            <a:off x="6672427" y="5472397"/>
            <a:ext cx="4010025" cy="923330"/>
          </a:xfrm>
          <a:prstGeom prst="rect">
            <a:avLst/>
          </a:prstGeom>
          <a:noFill/>
        </p:spPr>
        <p:txBody>
          <a:bodyPr wrap="square" rtlCol="0">
            <a:spAutoFit/>
          </a:bodyPr>
          <a:lstStyle/>
          <a:p>
            <a:r>
              <a:rPr lang="en-US" dirty="0"/>
              <a:t>We do not have any duplicated values therefore, we can move forward with other steps.</a:t>
            </a:r>
            <a:endParaRPr lang="en-IN" dirty="0"/>
          </a:p>
        </p:txBody>
      </p:sp>
    </p:spTree>
    <p:extLst>
      <p:ext uri="{BB962C8B-B14F-4D97-AF65-F5344CB8AC3E}">
        <p14:creationId xmlns:p14="http://schemas.microsoft.com/office/powerpoint/2010/main" val="28939980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DCDE0EE-47D7-449A-8F2C-34D2DE69CFF3}"/>
              </a:ext>
            </a:extLst>
          </p:cNvPr>
          <p:cNvSpPr>
            <a:spLocks noGrp="1"/>
          </p:cNvSpPr>
          <p:nvPr>
            <p:ph type="title"/>
          </p:nvPr>
        </p:nvSpPr>
        <p:spPr>
          <a:xfrm>
            <a:off x="2480199" y="44390"/>
            <a:ext cx="7231602" cy="753460"/>
          </a:xfrm>
        </p:spPr>
        <p:txBody>
          <a:bodyPr>
            <a:normAutofit fontScale="90000"/>
          </a:bodyPr>
          <a:lstStyle/>
          <a:p>
            <a:pPr algn="ctr"/>
            <a:r>
              <a:rPr lang="en-US" b="1" dirty="0"/>
              <a:t>Exploratory Data Analysis(EDA)</a:t>
            </a:r>
            <a:endParaRPr lang="en-IN" b="1" dirty="0"/>
          </a:p>
        </p:txBody>
      </p:sp>
      <p:pic>
        <p:nvPicPr>
          <p:cNvPr id="12" name="Picture 11">
            <a:extLst>
              <a:ext uri="{FF2B5EF4-FFF2-40B4-BE49-F238E27FC236}">
                <a16:creationId xmlns:a16="http://schemas.microsoft.com/office/drawing/2014/main" id="{4A467C2A-17C6-4CED-8D5B-BF1DFAC1A956}"/>
              </a:ext>
            </a:extLst>
          </p:cNvPr>
          <p:cNvPicPr>
            <a:picLocks noChangeAspect="1"/>
          </p:cNvPicPr>
          <p:nvPr/>
        </p:nvPicPr>
        <p:blipFill>
          <a:blip r:embed="rId2"/>
          <a:stretch>
            <a:fillRect/>
          </a:stretch>
        </p:blipFill>
        <p:spPr>
          <a:xfrm>
            <a:off x="1865745" y="4260554"/>
            <a:ext cx="10326255" cy="2553056"/>
          </a:xfrm>
          <a:prstGeom prst="rect">
            <a:avLst/>
          </a:prstGeom>
        </p:spPr>
      </p:pic>
      <p:pic>
        <p:nvPicPr>
          <p:cNvPr id="8" name="Picture 7">
            <a:extLst>
              <a:ext uri="{FF2B5EF4-FFF2-40B4-BE49-F238E27FC236}">
                <a16:creationId xmlns:a16="http://schemas.microsoft.com/office/drawing/2014/main" id="{05CDD3E1-4C5D-4271-8F6C-EC7F9632DE7A}"/>
              </a:ext>
            </a:extLst>
          </p:cNvPr>
          <p:cNvPicPr>
            <a:picLocks noChangeAspect="1"/>
          </p:cNvPicPr>
          <p:nvPr/>
        </p:nvPicPr>
        <p:blipFill>
          <a:blip r:embed="rId3"/>
          <a:stretch>
            <a:fillRect/>
          </a:stretch>
        </p:blipFill>
        <p:spPr>
          <a:xfrm>
            <a:off x="0" y="977028"/>
            <a:ext cx="9202434" cy="2772162"/>
          </a:xfrm>
          <a:prstGeom prst="rect">
            <a:avLst/>
          </a:prstGeom>
        </p:spPr>
      </p:pic>
      <p:pic>
        <p:nvPicPr>
          <p:cNvPr id="5" name="Google Shape;363;p5">
            <a:extLst>
              <a:ext uri="{FF2B5EF4-FFF2-40B4-BE49-F238E27FC236}">
                <a16:creationId xmlns:a16="http://schemas.microsoft.com/office/drawing/2014/main" id="{B3558CB4-0626-4493-989D-EA55BFB30EA2}"/>
              </a:ext>
            </a:extLst>
          </p:cNvPr>
          <p:cNvPicPr preferRelativeResize="0"/>
          <p:nvPr/>
        </p:nvPicPr>
        <p:blipFill rotWithShape="1">
          <a:blip r:embed="rId4">
            <a:alphaModFix/>
          </a:blip>
          <a:srcRect/>
          <a:stretch/>
        </p:blipFill>
        <p:spPr>
          <a:xfrm>
            <a:off x="11004949" y="0"/>
            <a:ext cx="1187051" cy="411359"/>
          </a:xfrm>
          <a:prstGeom prst="rect">
            <a:avLst/>
          </a:prstGeom>
          <a:noFill/>
          <a:ln>
            <a:noFill/>
          </a:ln>
        </p:spPr>
      </p:pic>
      <p:sp>
        <p:nvSpPr>
          <p:cNvPr id="2" name="TextBox 1">
            <a:extLst>
              <a:ext uri="{FF2B5EF4-FFF2-40B4-BE49-F238E27FC236}">
                <a16:creationId xmlns:a16="http://schemas.microsoft.com/office/drawing/2014/main" id="{A567CE31-DA5E-46C7-B2D9-4A4AEF240F4B}"/>
              </a:ext>
            </a:extLst>
          </p:cNvPr>
          <p:cNvSpPr txBox="1"/>
          <p:nvPr/>
        </p:nvSpPr>
        <p:spPr>
          <a:xfrm>
            <a:off x="9202434" y="977028"/>
            <a:ext cx="2719820" cy="2031325"/>
          </a:xfrm>
          <a:prstGeom prst="rect">
            <a:avLst/>
          </a:prstGeom>
          <a:noFill/>
        </p:spPr>
        <p:txBody>
          <a:bodyPr wrap="square" rtlCol="0">
            <a:spAutoFit/>
          </a:bodyPr>
          <a:lstStyle/>
          <a:p>
            <a:r>
              <a:rPr lang="en-US" dirty="0"/>
              <a:t>Checking for the null values with more than 30% of Null values, we have to drop those columns as they might affect the final model. And finally dropping those columns.</a:t>
            </a:r>
            <a:endParaRPr lang="en-IN" dirty="0"/>
          </a:p>
        </p:txBody>
      </p:sp>
    </p:spTree>
    <p:extLst>
      <p:ext uri="{BB962C8B-B14F-4D97-AF65-F5344CB8AC3E}">
        <p14:creationId xmlns:p14="http://schemas.microsoft.com/office/powerpoint/2010/main" val="8811918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7544831-07BC-41D7-9274-8341FC756E0B}"/>
              </a:ext>
            </a:extLst>
          </p:cNvPr>
          <p:cNvPicPr>
            <a:picLocks noChangeAspect="1"/>
          </p:cNvPicPr>
          <p:nvPr/>
        </p:nvPicPr>
        <p:blipFill>
          <a:blip r:embed="rId2"/>
          <a:stretch>
            <a:fillRect/>
          </a:stretch>
        </p:blipFill>
        <p:spPr>
          <a:xfrm>
            <a:off x="113465" y="1828081"/>
            <a:ext cx="11965070" cy="2019582"/>
          </a:xfrm>
          <a:prstGeom prst="rect">
            <a:avLst/>
          </a:prstGeom>
        </p:spPr>
      </p:pic>
      <p:sp>
        <p:nvSpPr>
          <p:cNvPr id="6" name="Title 1">
            <a:extLst>
              <a:ext uri="{FF2B5EF4-FFF2-40B4-BE49-F238E27FC236}">
                <a16:creationId xmlns:a16="http://schemas.microsoft.com/office/drawing/2014/main" id="{454EA553-F65C-401F-929D-90A3831E8605}"/>
              </a:ext>
            </a:extLst>
          </p:cNvPr>
          <p:cNvSpPr>
            <a:spLocks noGrp="1"/>
          </p:cNvSpPr>
          <p:nvPr>
            <p:ph type="title"/>
          </p:nvPr>
        </p:nvSpPr>
        <p:spPr>
          <a:xfrm>
            <a:off x="2489077" y="44390"/>
            <a:ext cx="7231602" cy="753460"/>
          </a:xfrm>
        </p:spPr>
        <p:txBody>
          <a:bodyPr>
            <a:normAutofit fontScale="90000"/>
          </a:bodyPr>
          <a:lstStyle/>
          <a:p>
            <a:pPr algn="ctr"/>
            <a:r>
              <a:rPr lang="en-US" b="1" dirty="0"/>
              <a:t>Exploratory Data Analysis(EDA)</a:t>
            </a:r>
            <a:endParaRPr lang="en-IN" b="1" dirty="0"/>
          </a:p>
        </p:txBody>
      </p:sp>
      <p:pic>
        <p:nvPicPr>
          <p:cNvPr id="4" name="Google Shape;363;p5">
            <a:extLst>
              <a:ext uri="{FF2B5EF4-FFF2-40B4-BE49-F238E27FC236}">
                <a16:creationId xmlns:a16="http://schemas.microsoft.com/office/drawing/2014/main" id="{B995FB4F-7783-494D-9C09-92E7B14766B7}"/>
              </a:ext>
            </a:extLst>
          </p:cNvPr>
          <p:cNvPicPr preferRelativeResize="0"/>
          <p:nvPr/>
        </p:nvPicPr>
        <p:blipFill rotWithShape="1">
          <a:blip r:embed="rId3">
            <a:alphaModFix/>
          </a:blip>
          <a:srcRect/>
          <a:stretch/>
        </p:blipFill>
        <p:spPr>
          <a:xfrm>
            <a:off x="11004949" y="0"/>
            <a:ext cx="1187051" cy="411359"/>
          </a:xfrm>
          <a:prstGeom prst="rect">
            <a:avLst/>
          </a:prstGeom>
          <a:noFill/>
          <a:ln>
            <a:noFill/>
          </a:ln>
        </p:spPr>
      </p:pic>
      <p:sp>
        <p:nvSpPr>
          <p:cNvPr id="2" name="TextBox 1">
            <a:extLst>
              <a:ext uri="{FF2B5EF4-FFF2-40B4-BE49-F238E27FC236}">
                <a16:creationId xmlns:a16="http://schemas.microsoft.com/office/drawing/2014/main" id="{C052067E-55EC-4C98-843F-4B4E438D4922}"/>
              </a:ext>
            </a:extLst>
          </p:cNvPr>
          <p:cNvSpPr txBox="1"/>
          <p:nvPr/>
        </p:nvSpPr>
        <p:spPr>
          <a:xfrm>
            <a:off x="1715593" y="4027055"/>
            <a:ext cx="8760814" cy="646331"/>
          </a:xfrm>
          <a:prstGeom prst="rect">
            <a:avLst/>
          </a:prstGeom>
          <a:noFill/>
        </p:spPr>
        <p:txBody>
          <a:bodyPr wrap="square" rtlCol="0">
            <a:spAutoFit/>
          </a:bodyPr>
          <a:lstStyle/>
          <a:p>
            <a:pPr algn="ctr"/>
            <a:r>
              <a:rPr lang="en-US" dirty="0"/>
              <a:t>Handling missing values: Imputing the Dataset for better analysis to substitute the values to retain most of the information from the dataset.</a:t>
            </a:r>
            <a:endParaRPr lang="en-IN" dirty="0"/>
          </a:p>
        </p:txBody>
      </p:sp>
    </p:spTree>
    <p:extLst>
      <p:ext uri="{BB962C8B-B14F-4D97-AF65-F5344CB8AC3E}">
        <p14:creationId xmlns:p14="http://schemas.microsoft.com/office/powerpoint/2010/main" val="7832606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5C18CAF1-8788-4FF9-B6A3-748BEC08C3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5329" y="797850"/>
            <a:ext cx="5809549" cy="6063602"/>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B1C03AEF-C85F-48A7-A811-C58949F688E1}"/>
              </a:ext>
            </a:extLst>
          </p:cNvPr>
          <p:cNvSpPr>
            <a:spLocks noGrp="1"/>
          </p:cNvSpPr>
          <p:nvPr>
            <p:ph type="title"/>
          </p:nvPr>
        </p:nvSpPr>
        <p:spPr>
          <a:xfrm>
            <a:off x="2489077" y="44390"/>
            <a:ext cx="7231602" cy="753460"/>
          </a:xfrm>
        </p:spPr>
        <p:txBody>
          <a:bodyPr>
            <a:normAutofit fontScale="90000"/>
          </a:bodyPr>
          <a:lstStyle/>
          <a:p>
            <a:pPr algn="ctr"/>
            <a:r>
              <a:rPr lang="en-US" b="1" dirty="0"/>
              <a:t>Exploratory Data Analysis(EDA)</a:t>
            </a:r>
            <a:endParaRPr lang="en-IN" b="1" dirty="0"/>
          </a:p>
        </p:txBody>
      </p:sp>
      <p:pic>
        <p:nvPicPr>
          <p:cNvPr id="4" name="Google Shape;363;p5">
            <a:extLst>
              <a:ext uri="{FF2B5EF4-FFF2-40B4-BE49-F238E27FC236}">
                <a16:creationId xmlns:a16="http://schemas.microsoft.com/office/drawing/2014/main" id="{5A396790-B483-4BC5-BC95-83EAF38E091F}"/>
              </a:ext>
            </a:extLst>
          </p:cNvPr>
          <p:cNvPicPr preferRelativeResize="0"/>
          <p:nvPr/>
        </p:nvPicPr>
        <p:blipFill rotWithShape="1">
          <a:blip r:embed="rId3">
            <a:alphaModFix/>
          </a:blip>
          <a:srcRect/>
          <a:stretch/>
        </p:blipFill>
        <p:spPr>
          <a:xfrm>
            <a:off x="11004949" y="0"/>
            <a:ext cx="1187051" cy="411359"/>
          </a:xfrm>
          <a:prstGeom prst="rect">
            <a:avLst/>
          </a:prstGeom>
          <a:noFill/>
          <a:ln>
            <a:noFill/>
          </a:ln>
        </p:spPr>
      </p:pic>
      <p:sp>
        <p:nvSpPr>
          <p:cNvPr id="2" name="TextBox 1">
            <a:extLst>
              <a:ext uri="{FF2B5EF4-FFF2-40B4-BE49-F238E27FC236}">
                <a16:creationId xmlns:a16="http://schemas.microsoft.com/office/drawing/2014/main" id="{A2842179-0825-449A-9DD0-BA33D59F076E}"/>
              </a:ext>
            </a:extLst>
          </p:cNvPr>
          <p:cNvSpPr txBox="1"/>
          <p:nvPr/>
        </p:nvSpPr>
        <p:spPr>
          <a:xfrm>
            <a:off x="6179128" y="5624945"/>
            <a:ext cx="5809550" cy="923330"/>
          </a:xfrm>
          <a:prstGeom prst="rect">
            <a:avLst/>
          </a:prstGeom>
          <a:noFill/>
        </p:spPr>
        <p:txBody>
          <a:bodyPr wrap="square" rtlCol="0">
            <a:spAutoFit/>
          </a:bodyPr>
          <a:lstStyle/>
          <a:p>
            <a:r>
              <a:rPr lang="en-US" dirty="0"/>
              <a:t>Heat Map: To find the correlation among the different columns to get the detailed insights about the relations among the columns.</a:t>
            </a:r>
            <a:endParaRPr lang="en-IN" dirty="0"/>
          </a:p>
        </p:txBody>
      </p:sp>
    </p:spTree>
    <p:extLst>
      <p:ext uri="{BB962C8B-B14F-4D97-AF65-F5344CB8AC3E}">
        <p14:creationId xmlns:p14="http://schemas.microsoft.com/office/powerpoint/2010/main" val="30678816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121F776-001F-49AD-BF31-E8C75B2BF544}"/>
              </a:ext>
            </a:extLst>
          </p:cNvPr>
          <p:cNvPicPr>
            <a:picLocks noChangeAspect="1"/>
          </p:cNvPicPr>
          <p:nvPr/>
        </p:nvPicPr>
        <p:blipFill>
          <a:blip r:embed="rId2"/>
          <a:stretch>
            <a:fillRect/>
          </a:stretch>
        </p:blipFill>
        <p:spPr>
          <a:xfrm>
            <a:off x="0" y="908243"/>
            <a:ext cx="8175940" cy="2589560"/>
          </a:xfrm>
          <a:prstGeom prst="rect">
            <a:avLst/>
          </a:prstGeom>
        </p:spPr>
      </p:pic>
      <p:pic>
        <p:nvPicPr>
          <p:cNvPr id="7" name="Picture 6">
            <a:extLst>
              <a:ext uri="{FF2B5EF4-FFF2-40B4-BE49-F238E27FC236}">
                <a16:creationId xmlns:a16="http://schemas.microsoft.com/office/drawing/2014/main" id="{0DFCB28C-CD23-4E33-B625-18C86BF105C6}"/>
              </a:ext>
            </a:extLst>
          </p:cNvPr>
          <p:cNvPicPr>
            <a:picLocks noChangeAspect="1"/>
          </p:cNvPicPr>
          <p:nvPr/>
        </p:nvPicPr>
        <p:blipFill>
          <a:blip r:embed="rId3"/>
          <a:stretch>
            <a:fillRect/>
          </a:stretch>
        </p:blipFill>
        <p:spPr>
          <a:xfrm>
            <a:off x="3113307" y="3676040"/>
            <a:ext cx="9061654" cy="3137570"/>
          </a:xfrm>
          <a:prstGeom prst="rect">
            <a:avLst/>
          </a:prstGeom>
        </p:spPr>
      </p:pic>
      <p:sp>
        <p:nvSpPr>
          <p:cNvPr id="8" name="Title 1">
            <a:extLst>
              <a:ext uri="{FF2B5EF4-FFF2-40B4-BE49-F238E27FC236}">
                <a16:creationId xmlns:a16="http://schemas.microsoft.com/office/drawing/2014/main" id="{10C411A2-66D3-4587-BD93-3EDB353090E3}"/>
              </a:ext>
            </a:extLst>
          </p:cNvPr>
          <p:cNvSpPr>
            <a:spLocks noGrp="1"/>
          </p:cNvSpPr>
          <p:nvPr>
            <p:ph type="title"/>
          </p:nvPr>
        </p:nvSpPr>
        <p:spPr>
          <a:xfrm>
            <a:off x="2489077" y="44390"/>
            <a:ext cx="7231602" cy="753460"/>
          </a:xfrm>
        </p:spPr>
        <p:txBody>
          <a:bodyPr>
            <a:normAutofit fontScale="90000"/>
          </a:bodyPr>
          <a:lstStyle/>
          <a:p>
            <a:pPr algn="ctr"/>
            <a:r>
              <a:rPr lang="en-US" b="1" dirty="0"/>
              <a:t>Exploratory Data Analysis(EDA)</a:t>
            </a:r>
            <a:endParaRPr lang="en-IN" b="1" dirty="0"/>
          </a:p>
        </p:txBody>
      </p:sp>
      <p:pic>
        <p:nvPicPr>
          <p:cNvPr id="6" name="Google Shape;363;p5">
            <a:extLst>
              <a:ext uri="{FF2B5EF4-FFF2-40B4-BE49-F238E27FC236}">
                <a16:creationId xmlns:a16="http://schemas.microsoft.com/office/drawing/2014/main" id="{2F5B2E41-EBEC-428C-9E49-0A77D72DA6F6}"/>
              </a:ext>
            </a:extLst>
          </p:cNvPr>
          <p:cNvPicPr preferRelativeResize="0"/>
          <p:nvPr/>
        </p:nvPicPr>
        <p:blipFill rotWithShape="1">
          <a:blip r:embed="rId4">
            <a:alphaModFix/>
          </a:blip>
          <a:srcRect/>
          <a:stretch/>
        </p:blipFill>
        <p:spPr>
          <a:xfrm>
            <a:off x="11004949" y="0"/>
            <a:ext cx="1187051" cy="411359"/>
          </a:xfrm>
          <a:prstGeom prst="rect">
            <a:avLst/>
          </a:prstGeom>
          <a:noFill/>
          <a:ln>
            <a:noFill/>
          </a:ln>
        </p:spPr>
      </p:pic>
      <p:sp>
        <p:nvSpPr>
          <p:cNvPr id="2" name="TextBox 1">
            <a:extLst>
              <a:ext uri="{FF2B5EF4-FFF2-40B4-BE49-F238E27FC236}">
                <a16:creationId xmlns:a16="http://schemas.microsoft.com/office/drawing/2014/main" id="{701BA048-3BFD-407E-BA5C-A577E935B2ED}"/>
              </a:ext>
            </a:extLst>
          </p:cNvPr>
          <p:cNvSpPr txBox="1"/>
          <p:nvPr/>
        </p:nvSpPr>
        <p:spPr>
          <a:xfrm>
            <a:off x="8275782" y="997527"/>
            <a:ext cx="3899179" cy="1200329"/>
          </a:xfrm>
          <a:prstGeom prst="rect">
            <a:avLst/>
          </a:prstGeom>
          <a:noFill/>
        </p:spPr>
        <p:txBody>
          <a:bodyPr wrap="square" rtlCol="0">
            <a:spAutoFit/>
          </a:bodyPr>
          <a:lstStyle/>
          <a:p>
            <a:r>
              <a:rPr lang="en-US" dirty="0"/>
              <a:t>Combining the Life Expectancy Male and Female columns for reducing the feature size. We created a single Life Expectancy columns for better analysis</a:t>
            </a:r>
            <a:endParaRPr lang="en-IN" dirty="0"/>
          </a:p>
        </p:txBody>
      </p:sp>
    </p:spTree>
    <p:extLst>
      <p:ext uri="{BB962C8B-B14F-4D97-AF65-F5344CB8AC3E}">
        <p14:creationId xmlns:p14="http://schemas.microsoft.com/office/powerpoint/2010/main" val="5076404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C1F8C39-3D4B-443A-B9CA-11D035262018}"/>
              </a:ext>
            </a:extLst>
          </p:cNvPr>
          <p:cNvSpPr>
            <a:spLocks noGrp="1"/>
          </p:cNvSpPr>
          <p:nvPr>
            <p:ph type="title"/>
          </p:nvPr>
        </p:nvSpPr>
        <p:spPr>
          <a:xfrm>
            <a:off x="2489077" y="44390"/>
            <a:ext cx="7231602" cy="753460"/>
          </a:xfrm>
        </p:spPr>
        <p:txBody>
          <a:bodyPr>
            <a:normAutofit fontScale="90000"/>
          </a:bodyPr>
          <a:lstStyle/>
          <a:p>
            <a:pPr algn="ctr"/>
            <a:r>
              <a:rPr lang="en-US" b="1" dirty="0"/>
              <a:t>Exploratory Data Analysis(EDA)</a:t>
            </a:r>
            <a:endParaRPr lang="en-IN" b="1" dirty="0"/>
          </a:p>
        </p:txBody>
      </p:sp>
      <p:pic>
        <p:nvPicPr>
          <p:cNvPr id="1026" name="Picture 2">
            <a:extLst>
              <a:ext uri="{FF2B5EF4-FFF2-40B4-BE49-F238E27FC236}">
                <a16:creationId xmlns:a16="http://schemas.microsoft.com/office/drawing/2014/main" id="{4975F9F8-DB44-4CF2-8496-9AA9ECADA9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864" y="797850"/>
            <a:ext cx="7867650" cy="5457825"/>
          </a:xfrm>
          <a:prstGeom prst="rect">
            <a:avLst/>
          </a:prstGeom>
          <a:noFill/>
          <a:extLst>
            <a:ext uri="{909E8E84-426E-40DD-AFC4-6F175D3DCCD1}">
              <a14:hiddenFill xmlns:a14="http://schemas.microsoft.com/office/drawing/2010/main">
                <a:solidFill>
                  <a:srgbClr val="FFFFFF"/>
                </a:solidFill>
              </a14:hiddenFill>
            </a:ext>
          </a:extLst>
        </p:spPr>
      </p:pic>
      <p:pic>
        <p:nvPicPr>
          <p:cNvPr id="5" name="Google Shape;363;p5">
            <a:extLst>
              <a:ext uri="{FF2B5EF4-FFF2-40B4-BE49-F238E27FC236}">
                <a16:creationId xmlns:a16="http://schemas.microsoft.com/office/drawing/2014/main" id="{60E9C35C-D7BE-485C-B09D-91B84204E11A}"/>
              </a:ext>
            </a:extLst>
          </p:cNvPr>
          <p:cNvPicPr preferRelativeResize="0"/>
          <p:nvPr/>
        </p:nvPicPr>
        <p:blipFill rotWithShape="1">
          <a:blip r:embed="rId3">
            <a:alphaModFix/>
          </a:blip>
          <a:srcRect/>
          <a:stretch/>
        </p:blipFill>
        <p:spPr>
          <a:xfrm>
            <a:off x="11004949" y="0"/>
            <a:ext cx="1187051" cy="411359"/>
          </a:xfrm>
          <a:prstGeom prst="rect">
            <a:avLst/>
          </a:prstGeom>
          <a:noFill/>
          <a:ln>
            <a:noFill/>
          </a:ln>
        </p:spPr>
      </p:pic>
      <p:sp>
        <p:nvSpPr>
          <p:cNvPr id="2" name="TextBox 1">
            <a:extLst>
              <a:ext uri="{FF2B5EF4-FFF2-40B4-BE49-F238E27FC236}">
                <a16:creationId xmlns:a16="http://schemas.microsoft.com/office/drawing/2014/main" id="{BF870BB2-0D8F-475E-BFD6-613B44E0BA0C}"/>
              </a:ext>
            </a:extLst>
          </p:cNvPr>
          <p:cNvSpPr txBox="1"/>
          <p:nvPr/>
        </p:nvSpPr>
        <p:spPr>
          <a:xfrm>
            <a:off x="8143171" y="4501349"/>
            <a:ext cx="4026486" cy="1754326"/>
          </a:xfrm>
          <a:prstGeom prst="rect">
            <a:avLst/>
          </a:prstGeom>
          <a:noFill/>
        </p:spPr>
        <p:txBody>
          <a:bodyPr wrap="square" rtlCol="0">
            <a:spAutoFit/>
          </a:bodyPr>
          <a:lstStyle/>
          <a:p>
            <a:r>
              <a:rPr lang="en-US" dirty="0"/>
              <a:t>Checking the Boxplots for Outlier Analysis.</a:t>
            </a:r>
            <a:r>
              <a:rPr lang="en-IN" dirty="0"/>
              <a:t> We can Ignore the Outliers as Clustering is also considered as Outlier Detection method. So, the model might help us to detect the outlier in the Dataset.</a:t>
            </a:r>
            <a:endParaRPr lang="en-US" dirty="0"/>
          </a:p>
        </p:txBody>
      </p:sp>
    </p:spTree>
    <p:extLst>
      <p:ext uri="{BB962C8B-B14F-4D97-AF65-F5344CB8AC3E}">
        <p14:creationId xmlns:p14="http://schemas.microsoft.com/office/powerpoint/2010/main" val="1416513837"/>
      </p:ext>
    </p:extLst>
  </p:cSld>
  <p:clrMapOvr>
    <a:masterClrMapping/>
  </p:clrMapOvr>
</p:sld>
</file>

<file path=ppt/theme/theme1.xml><?xml version="1.0" encoding="utf-8"?>
<a:theme xmlns:a="http://schemas.openxmlformats.org/drawingml/2006/main" name="Droplet">
  <a:themeElements>
    <a:clrScheme name="Droplet">
      <a:dk1>
        <a:sysClr val="windowText" lastClr="000000"/>
      </a:dk1>
      <a:lt1>
        <a:sysClr val="window" lastClr="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130000"/>
                <a:satMod val="150000"/>
                <a:lumMod val="112000"/>
              </a:schemeClr>
            </a:gs>
            <a:gs pos="100000">
              <a:schemeClr val="phClr">
                <a:shade val="92000"/>
                <a:satMod val="140000"/>
                <a:lumMod val="110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A633B6A3-9E7F-4C10-9C98-2517A3134361}"/>
    </a:ext>
  </a:extLst>
</a:theme>
</file>

<file path=docProps/app.xml><?xml version="1.0" encoding="utf-8"?>
<Properties xmlns="http://schemas.openxmlformats.org/officeDocument/2006/extended-properties" xmlns:vt="http://schemas.openxmlformats.org/officeDocument/2006/docPropsVTypes">
  <Template>Droplet</Template>
  <TotalTime>406</TotalTime>
  <Words>736</Words>
  <Application>Microsoft Office PowerPoint</Application>
  <PresentationFormat>Widescreen</PresentationFormat>
  <Paragraphs>67</Paragraphs>
  <Slides>29</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29</vt:i4>
      </vt:variant>
    </vt:vector>
  </HeadingPairs>
  <TitlesOfParts>
    <vt:vector size="33" baseType="lpstr">
      <vt:lpstr>Arial</vt:lpstr>
      <vt:lpstr>Times New Roman</vt:lpstr>
      <vt:lpstr>Tw Cen MT</vt:lpstr>
      <vt:lpstr>Droplet</vt:lpstr>
      <vt:lpstr>Data Science Project P-302</vt:lpstr>
      <vt:lpstr>Business Objective:</vt:lpstr>
      <vt:lpstr>DataSet Details:</vt:lpstr>
      <vt:lpstr>Exploratory Data Analysis(EDA)</vt:lpstr>
      <vt:lpstr>Exploratory Data Analysis(EDA)</vt:lpstr>
      <vt:lpstr>Exploratory Data Analysis(EDA)</vt:lpstr>
      <vt:lpstr>Exploratory Data Analysis(EDA)</vt:lpstr>
      <vt:lpstr>Exploratory Data Analysis(EDA)</vt:lpstr>
      <vt:lpstr>Exploratory Data Analysis(EDA)</vt:lpstr>
      <vt:lpstr>Exploratory Data Analysis(EDA)</vt:lpstr>
      <vt:lpstr>Exploratory Data Analysis(EDA)</vt:lpstr>
      <vt:lpstr>Exploratory Data Analysis(EDA)</vt:lpstr>
      <vt:lpstr>Model Building: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Science Project P-302</dc:title>
  <dc:creator>Ritik Parate</dc:creator>
  <cp:lastModifiedBy>Renu Maan</cp:lastModifiedBy>
  <cp:revision>32</cp:revision>
  <dcterms:created xsi:type="dcterms:W3CDTF">2023-11-14T15:00:40Z</dcterms:created>
  <dcterms:modified xsi:type="dcterms:W3CDTF">2023-11-17T13:26:22Z</dcterms:modified>
</cp:coreProperties>
</file>